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  <p:sldMasterId id="2147483691" r:id="rId2"/>
  </p:sldMasterIdLst>
  <p:notesMasterIdLst>
    <p:notesMasterId r:id="rId20"/>
  </p:notesMasterIdLst>
  <p:sldIdLst>
    <p:sldId id="256" r:id="rId3"/>
    <p:sldId id="260" r:id="rId4"/>
    <p:sldId id="265" r:id="rId5"/>
    <p:sldId id="313" r:id="rId6"/>
    <p:sldId id="314" r:id="rId7"/>
    <p:sldId id="315" r:id="rId8"/>
    <p:sldId id="312" r:id="rId9"/>
    <p:sldId id="257" r:id="rId10"/>
    <p:sldId id="264" r:id="rId11"/>
    <p:sldId id="310" r:id="rId12"/>
    <p:sldId id="311" r:id="rId13"/>
    <p:sldId id="316" r:id="rId14"/>
    <p:sldId id="317" r:id="rId15"/>
    <p:sldId id="318" r:id="rId16"/>
    <p:sldId id="319" r:id="rId17"/>
    <p:sldId id="259" r:id="rId18"/>
    <p:sldId id="293" r:id="rId19"/>
  </p:sldIdLst>
  <p:sldSz cx="9144000" cy="5143500" type="screen16x9"/>
  <p:notesSz cx="6858000" cy="9144000"/>
  <p:embeddedFontLst>
    <p:embeddedFont>
      <p:font typeface="Advent Pro" panose="020B0604020202020204" charset="0"/>
      <p:regular r:id="rId21"/>
      <p:bold r:id="rId22"/>
      <p:italic r:id="rId23"/>
      <p:boldItalic r:id="rId24"/>
    </p:embeddedFont>
    <p:embeddedFont>
      <p:font typeface="Advent Pro Medium" panose="020B0604020202020204" charset="0"/>
      <p:regular r:id="rId25"/>
      <p:bold r:id="rId26"/>
      <p:italic r:id="rId27"/>
      <p:boldItalic r:id="rId28"/>
    </p:embeddedFont>
    <p:embeddedFont>
      <p:font typeface="Aldrich" panose="020B0604020202020204" charset="0"/>
      <p:regular r:id="rId29"/>
    </p:embeddedFont>
    <p:embeddedFont>
      <p:font typeface="Montserrat" panose="020B0604020202020204" charset="0"/>
      <p:regular r:id="rId30"/>
      <p:bold r:id="rId31"/>
      <p:italic r:id="rId32"/>
      <p:boldItalic r:id="rId33"/>
    </p:embeddedFont>
    <p:embeddedFont>
      <p:font typeface="Proxima Nova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4A2155-C67E-4621-AEB3-3E2C3A11888E}">
  <a:tblStyle styleId="{B34A2155-C67E-4621-AEB3-3E2C3A1188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9" Type="http://schemas.openxmlformats.org/officeDocument/2006/relationships/viewProps" Target="view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94f82a0b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94f82a0bd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52a7caf94b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52a7caf94b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2434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52a7caf94b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52a7caf94b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06752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52a7caf94b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52a7caf94b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2223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52a7caf94b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52a7caf94b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3024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52a7caf94b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52a7caf94b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54001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52a7caf94b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52a7caf94b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40329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57d03485c9_2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57d03485c9_2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158ca68ba61_1_3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158ca68ba61_1_39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52a7caf94b_1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52a7caf94b_1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52a7caf94b_1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52a7caf94b_1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1481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52a7caf94b_1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52a7caf94b_1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0626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52a7caf94b_1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52a7caf94b_1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254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52a7caf94b_1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52a7caf94b_1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3394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5207a1783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5207a1783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52a7caf94b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52a7caf94b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558550" y="1096050"/>
            <a:ext cx="4026900" cy="23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000"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558550" y="3545000"/>
            <a:ext cx="4026900" cy="43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-3755595" y="-3837918"/>
            <a:ext cx="7657246" cy="89356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41"/>
          <p:cNvGrpSpPr/>
          <p:nvPr/>
        </p:nvGrpSpPr>
        <p:grpSpPr>
          <a:xfrm>
            <a:off x="6770725" y="4313850"/>
            <a:ext cx="1660050" cy="554100"/>
            <a:chOff x="439750" y="360325"/>
            <a:chExt cx="1660050" cy="554100"/>
          </a:xfrm>
        </p:grpSpPr>
        <p:sp>
          <p:nvSpPr>
            <p:cNvPr id="373" name="Google Shape;373;p41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1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1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4"/>
          <p:cNvSpPr txBox="1">
            <a:spLocks noGrp="1"/>
          </p:cNvSpPr>
          <p:nvPr>
            <p:ph type="title"/>
          </p:nvPr>
        </p:nvSpPr>
        <p:spPr>
          <a:xfrm>
            <a:off x="716700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099998" flipH="1">
            <a:off x="4585862" y="1867022"/>
            <a:ext cx="6530725" cy="4831102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13225" y="1559100"/>
            <a:ext cx="4253700" cy="20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hivo"/>
              <a:buChar char="●"/>
              <a:defRPr sz="1400"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>
            <a:spLocks noGrp="1"/>
          </p:cNvSpPr>
          <p:nvPr>
            <p:ph type="pic" idx="2"/>
          </p:nvPr>
        </p:nvSpPr>
        <p:spPr>
          <a:xfrm>
            <a:off x="5262648" y="1347750"/>
            <a:ext cx="2859600" cy="24480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28" name="Google Shape;28;p4"/>
          <p:cNvGrpSpPr/>
          <p:nvPr/>
        </p:nvGrpSpPr>
        <p:grpSpPr>
          <a:xfrm>
            <a:off x="713225" y="4272300"/>
            <a:ext cx="1660050" cy="554100"/>
            <a:chOff x="439750" y="360325"/>
            <a:chExt cx="1660050" cy="554100"/>
          </a:xfrm>
        </p:grpSpPr>
        <p:sp>
          <p:nvSpPr>
            <p:cNvPr id="29" name="Google Shape;29;p4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" name="Google Shape;32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515547" y="-1075025"/>
            <a:ext cx="2675651" cy="27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713250" y="5427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44" name="Google Shape;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>
            <a:off x="7450001" y="-2108427"/>
            <a:ext cx="2323116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699997">
            <a:off x="6116016" y="-668061"/>
            <a:ext cx="4400439" cy="2595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00">
            <a:off x="-1189262" y="2622260"/>
            <a:ext cx="2323116" cy="51435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Google Shape;48;p6"/>
          <p:cNvGrpSpPr/>
          <p:nvPr/>
        </p:nvGrpSpPr>
        <p:grpSpPr>
          <a:xfrm>
            <a:off x="8357395" y="2343975"/>
            <a:ext cx="786600" cy="2666275"/>
            <a:chOff x="8357395" y="2343975"/>
            <a:chExt cx="786600" cy="2666275"/>
          </a:xfrm>
        </p:grpSpPr>
        <p:sp>
          <p:nvSpPr>
            <p:cNvPr id="49" name="Google Shape;49;p6"/>
            <p:cNvSpPr/>
            <p:nvPr/>
          </p:nvSpPr>
          <p:spPr>
            <a:xfrm>
              <a:off x="8357395" y="2343975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6"/>
            <p:cNvSpPr/>
            <p:nvPr/>
          </p:nvSpPr>
          <p:spPr>
            <a:xfrm>
              <a:off x="8357395" y="2970433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8357395" y="3596892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8357395" y="4223350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" name="Google Shape;53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100003">
            <a:off x="-1932600" y="3729828"/>
            <a:ext cx="4400439" cy="2595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3615437" y="-361900"/>
            <a:ext cx="8812037" cy="651867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9"/>
          <p:cNvSpPr>
            <a:spLocks noGrp="1"/>
          </p:cNvSpPr>
          <p:nvPr>
            <p:ph type="pic" idx="2"/>
          </p:nvPr>
        </p:nvSpPr>
        <p:spPr>
          <a:xfrm>
            <a:off x="892413" y="1182600"/>
            <a:ext cx="3245400" cy="27783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</p:spPr>
      </p:sp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4313488" y="1335850"/>
            <a:ext cx="39381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subTitle" idx="1"/>
          </p:nvPr>
        </p:nvSpPr>
        <p:spPr>
          <a:xfrm>
            <a:off x="4313488" y="2249000"/>
            <a:ext cx="3938100" cy="15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75" name="Google Shape;75;p9"/>
          <p:cNvGrpSpPr/>
          <p:nvPr/>
        </p:nvGrpSpPr>
        <p:grpSpPr>
          <a:xfrm rot="5400000">
            <a:off x="7055395" y="3156100"/>
            <a:ext cx="786600" cy="2666275"/>
            <a:chOff x="8357395" y="2343975"/>
            <a:chExt cx="786600" cy="2666275"/>
          </a:xfrm>
        </p:grpSpPr>
        <p:sp>
          <p:nvSpPr>
            <p:cNvPr id="76" name="Google Shape;76;p9"/>
            <p:cNvSpPr/>
            <p:nvPr/>
          </p:nvSpPr>
          <p:spPr>
            <a:xfrm>
              <a:off x="8357395" y="2343975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8357395" y="2970433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9"/>
            <p:cNvSpPr/>
            <p:nvPr/>
          </p:nvSpPr>
          <p:spPr>
            <a:xfrm>
              <a:off x="8357395" y="3596892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9"/>
            <p:cNvSpPr/>
            <p:nvPr/>
          </p:nvSpPr>
          <p:spPr>
            <a:xfrm>
              <a:off x="8357395" y="4223350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0" name="Google Shape;8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092947" y="-628300"/>
            <a:ext cx="2675651" cy="27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_AND_BODY_1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>
            <a:spLocks noGrp="1"/>
          </p:cNvSpPr>
          <p:nvPr>
            <p:ph type="title"/>
          </p:nvPr>
        </p:nvSpPr>
        <p:spPr>
          <a:xfrm>
            <a:off x="1738700" y="1412551"/>
            <a:ext cx="5632500" cy="16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body" idx="1"/>
          </p:nvPr>
        </p:nvSpPr>
        <p:spPr>
          <a:xfrm>
            <a:off x="1755738" y="3022438"/>
            <a:ext cx="56325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TITLE_ONLY_8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699998" flipH="1">
            <a:off x="5237862" y="-958278"/>
            <a:ext cx="6530725" cy="483110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36" name="Google Shape;23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-875853" y="3408775"/>
            <a:ext cx="2675651" cy="27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 flipH="1">
            <a:off x="4492080" y="1146832"/>
            <a:ext cx="7657246" cy="89356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5" name="Google Shape;365;p40"/>
          <p:cNvGrpSpPr/>
          <p:nvPr/>
        </p:nvGrpSpPr>
        <p:grpSpPr>
          <a:xfrm>
            <a:off x="512250" y="262450"/>
            <a:ext cx="1660050" cy="554100"/>
            <a:chOff x="439750" y="360325"/>
            <a:chExt cx="1660050" cy="554100"/>
          </a:xfrm>
        </p:grpSpPr>
        <p:sp>
          <p:nvSpPr>
            <p:cNvPr id="366" name="Google Shape;366;p40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0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0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04651"/>
            </a:gs>
            <a:gs pos="100000">
              <a:srgbClr val="00060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Char char="●"/>
              <a:defRPr sz="18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5" r:id="rId4"/>
    <p:sldLayoutId id="2147483658" r:id="rId5"/>
    <p:sldLayoutId id="2147483664" r:id="rId6"/>
    <p:sldLayoutId id="2147483670" r:id="rId7"/>
    <p:sldLayoutId id="2147483676" r:id="rId8"/>
    <p:sldLayoutId id="2147483686" r:id="rId9"/>
    <p:sldLayoutId id="214748368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2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8" name="Google Shape;378;p42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iagahoster.co.id/blog/apa-itu-developer/" TargetMode="External"/><Relationship Id="rId4" Type="http://schemas.openxmlformats.org/officeDocument/2006/relationships/hyperlink" Target="https://www.niagahoster.co.id/blog/apa-itu-coding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iagahoster.co.id/blog/program-error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iagahoster.co.id/blog/ci-cd-adalah/" TargetMode="External"/><Relationship Id="rId3" Type="http://schemas.openxmlformats.org/officeDocument/2006/relationships/hyperlink" Target="https://www.dicoding.com/blog/white-box-testing/" TargetMode="External"/><Relationship Id="rId7" Type="http://schemas.openxmlformats.org/officeDocument/2006/relationships/hyperlink" Target="https://towardsdatascience.com/ci-cd-by-example-in-python-46f1533cb09d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codepolitan.com/blog/mengenal-unit-testing-dengan-python-596da4e55cd01" TargetMode="External"/><Relationship Id="rId5" Type="http://schemas.openxmlformats.org/officeDocument/2006/relationships/hyperlink" Target="https://www.turing.com/kb/unit-testing-in-python" TargetMode="External"/><Relationship Id="rId10" Type="http://schemas.openxmlformats.org/officeDocument/2006/relationships/hyperlink" Target="https://stackoverflow.com/questions/65348890/python-was-not-found-run-without-arguments-to-install-from-the-microsoft-store" TargetMode="External"/><Relationship Id="rId4" Type="http://schemas.openxmlformats.org/officeDocument/2006/relationships/hyperlink" Target="https://www.geeksforgeeks.org/software-engineering-white-box-testing/" TargetMode="External"/><Relationship Id="rId9" Type="http://schemas.openxmlformats.org/officeDocument/2006/relationships/hyperlink" Target="https://www.digitalocean.com/community/tutorials/install-python-windows-1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4651"/>
            </a:gs>
            <a:gs pos="100000">
              <a:srgbClr val="00060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35326" y="-494763"/>
            <a:ext cx="5093874" cy="613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1354059" y="3508750"/>
            <a:ext cx="6184100" cy="36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402124" y="-399600"/>
            <a:ext cx="5093874" cy="613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9625" y="-2120444"/>
            <a:ext cx="6184100" cy="364764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5"/>
          <p:cNvSpPr txBox="1">
            <a:spLocks noGrp="1"/>
          </p:cNvSpPr>
          <p:nvPr>
            <p:ph type="ctrTitle"/>
          </p:nvPr>
        </p:nvSpPr>
        <p:spPr>
          <a:xfrm>
            <a:off x="401349" y="1096050"/>
            <a:ext cx="7885401" cy="23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 dirty="0">
                <a:solidFill>
                  <a:srgbClr val="FFFFFF"/>
                </a:solidFill>
              </a:rPr>
              <a:t>TESTING </a:t>
            </a:r>
            <a:r>
              <a:rPr lang="en-ID" sz="5900" dirty="0">
                <a:solidFill>
                  <a:srgbClr val="FFFFFF"/>
                </a:solidFill>
              </a:rPr>
              <a:t>DAN QA</a:t>
            </a:r>
            <a:r>
              <a:rPr lang="en" sz="4800" dirty="0">
                <a:solidFill>
                  <a:srgbClr val="FFFFFF"/>
                </a:solidFill>
              </a:rPr>
              <a:t> </a:t>
            </a:r>
            <a:endParaRPr sz="48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200"/>
              </a:spcBef>
              <a:spcAft>
                <a:spcPts val="200"/>
              </a:spcAft>
              <a:buNone/>
            </a:pPr>
            <a:r>
              <a:rPr lang="en-ID" sz="4900" dirty="0">
                <a:solidFill>
                  <a:schemeClr val="accent1"/>
                </a:solidFill>
              </a:rPr>
              <a:t>PERANGKAT LUNAK</a:t>
            </a:r>
            <a:endParaRPr sz="4900" dirty="0">
              <a:solidFill>
                <a:schemeClr val="accent1"/>
              </a:solidFill>
            </a:endParaRPr>
          </a:p>
        </p:txBody>
      </p:sp>
      <p:sp>
        <p:nvSpPr>
          <p:cNvPr id="391" name="Google Shape;391;p45"/>
          <p:cNvSpPr txBox="1">
            <a:spLocks noGrp="1"/>
          </p:cNvSpPr>
          <p:nvPr>
            <p:ph type="subTitle" idx="1"/>
          </p:nvPr>
        </p:nvSpPr>
        <p:spPr>
          <a:xfrm>
            <a:off x="2558550" y="3545000"/>
            <a:ext cx="4026900" cy="43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3"/>
          <p:cNvSpPr txBox="1">
            <a:spLocks noGrp="1"/>
          </p:cNvSpPr>
          <p:nvPr>
            <p:ph type="body" idx="1"/>
          </p:nvPr>
        </p:nvSpPr>
        <p:spPr>
          <a:xfrm>
            <a:off x="373434" y="1403697"/>
            <a:ext cx="8770566" cy="31468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ID" sz="1200" dirty="0" err="1"/>
              <a:t>Contoh</a:t>
            </a:r>
            <a:r>
              <a:rPr lang="en-ID" sz="1200" dirty="0"/>
              <a:t> </a:t>
            </a:r>
            <a:r>
              <a:rPr lang="en-ID" sz="1200" dirty="0" err="1"/>
              <a:t>implementasi</a:t>
            </a:r>
            <a:r>
              <a:rPr lang="en-ID" sz="1200" dirty="0"/>
              <a:t> white-box testing pada </a:t>
            </a:r>
            <a:r>
              <a:rPr lang="en-ID" sz="1200" dirty="0" err="1"/>
              <a:t>sebuah</a:t>
            </a:r>
            <a:r>
              <a:rPr lang="en-ID" sz="1200" dirty="0"/>
              <a:t> </a:t>
            </a:r>
            <a:r>
              <a:rPr lang="en-ID" sz="1200" dirty="0" err="1"/>
              <a:t>fungsi</a:t>
            </a:r>
            <a:r>
              <a:rPr lang="en-ID" sz="1200" dirty="0"/>
              <a:t> Python </a:t>
            </a:r>
            <a:r>
              <a:rPr lang="en-ID" sz="1200" dirty="0" err="1"/>
              <a:t>sederhana</a:t>
            </a:r>
            <a:endParaRPr lang="en-ID" sz="1200" dirty="0"/>
          </a:p>
          <a:p>
            <a:pPr marL="0" lvl="0" indent="0">
              <a:buNone/>
            </a:pPr>
            <a:endParaRPr lang="en-ID" sz="1200" dirty="0"/>
          </a:p>
          <a:p>
            <a:pPr marL="0" lvl="0" indent="0">
              <a:buNone/>
            </a:pPr>
            <a:r>
              <a:rPr lang="en-ID" sz="1200" dirty="0" err="1"/>
              <a:t>Misalkan</a:t>
            </a:r>
            <a:r>
              <a:rPr lang="en-ID" sz="1200" dirty="0"/>
              <a:t> </a:t>
            </a:r>
            <a:r>
              <a:rPr lang="en-ID" sz="1200" dirty="0" err="1"/>
              <a:t>kita</a:t>
            </a:r>
            <a:r>
              <a:rPr lang="en-ID" sz="1200" dirty="0"/>
              <a:t> </a:t>
            </a:r>
            <a:r>
              <a:rPr lang="en-ID" sz="1200" dirty="0" err="1"/>
              <a:t>memiliki</a:t>
            </a:r>
            <a:r>
              <a:rPr lang="en-ID" sz="1200" dirty="0"/>
              <a:t> </a:t>
            </a:r>
            <a:r>
              <a:rPr lang="en-ID" sz="1200" dirty="0" err="1"/>
              <a:t>fungsi</a:t>
            </a:r>
            <a:r>
              <a:rPr lang="en-ID" sz="1200" dirty="0"/>
              <a:t> Python </a:t>
            </a:r>
            <a:r>
              <a:rPr lang="en-ID" sz="1200" dirty="0" err="1"/>
              <a:t>sederhana</a:t>
            </a:r>
            <a:r>
              <a:rPr lang="en-ID" sz="1200" dirty="0"/>
              <a:t> yang </a:t>
            </a:r>
            <a:r>
              <a:rPr lang="en-ID" sz="1200" dirty="0" err="1"/>
              <a:t>menghitung</a:t>
            </a:r>
            <a:r>
              <a:rPr lang="en-ID" sz="1200" dirty="0"/>
              <a:t> </a:t>
            </a:r>
            <a:r>
              <a:rPr lang="en-ID" sz="1200" dirty="0" err="1"/>
              <a:t>faktorial</a:t>
            </a:r>
            <a:r>
              <a:rPr lang="en-ID" sz="1200" dirty="0"/>
              <a:t> </a:t>
            </a:r>
            <a:r>
              <a:rPr lang="en-ID" sz="1200" dirty="0" err="1"/>
              <a:t>dari</a:t>
            </a:r>
            <a:r>
              <a:rPr lang="en-ID" sz="1200" dirty="0"/>
              <a:t> </a:t>
            </a:r>
            <a:r>
              <a:rPr lang="en-ID" sz="1200" dirty="0" err="1"/>
              <a:t>sebuah</a:t>
            </a:r>
            <a:r>
              <a:rPr lang="en-ID" sz="1200" dirty="0"/>
              <a:t> </a:t>
            </a:r>
            <a:r>
              <a:rPr lang="en-ID" sz="1200" dirty="0" err="1"/>
              <a:t>bilangan</a:t>
            </a:r>
            <a:r>
              <a:rPr lang="en-ID" sz="1200" dirty="0"/>
              <a:t> </a:t>
            </a:r>
            <a:r>
              <a:rPr lang="en-ID" sz="1200" dirty="0" err="1"/>
              <a:t>bulat</a:t>
            </a:r>
            <a:r>
              <a:rPr lang="en-ID" sz="1200" dirty="0"/>
              <a:t> </a:t>
            </a:r>
            <a:r>
              <a:rPr lang="en-ID" sz="1200" dirty="0" err="1"/>
              <a:t>positif</a:t>
            </a:r>
            <a:r>
              <a:rPr lang="en-ID" sz="1200" dirty="0"/>
              <a:t>:</a:t>
            </a:r>
          </a:p>
          <a:p>
            <a:pPr marL="0" lvl="0" indent="0">
              <a:buNone/>
            </a:pPr>
            <a:endParaRPr lang="en-ID" sz="1200" dirty="0"/>
          </a:p>
          <a:p>
            <a:pPr marL="0" lvl="0" indent="0">
              <a:buNone/>
            </a:pPr>
            <a:endParaRPr lang="en-ID" sz="1200" dirty="0"/>
          </a:p>
          <a:p>
            <a:pPr marL="0" lvl="0" indent="0">
              <a:buNone/>
            </a:pPr>
            <a:endParaRPr lang="en-ID" sz="1200" dirty="0"/>
          </a:p>
          <a:p>
            <a:pPr marL="0" lvl="0" indent="0">
              <a:buNone/>
            </a:pPr>
            <a:endParaRPr lang="en-ID" sz="1200" dirty="0"/>
          </a:p>
          <a:p>
            <a:pPr marL="0" lvl="0" indent="0">
              <a:buNone/>
            </a:pPr>
            <a:endParaRPr lang="en-ID" sz="1200" dirty="0"/>
          </a:p>
          <a:p>
            <a:pPr marL="0" lvl="0" indent="0">
              <a:buNone/>
            </a:pPr>
            <a:endParaRPr lang="en-ID" sz="1200" dirty="0"/>
          </a:p>
          <a:p>
            <a:pPr marL="0" lvl="0" indent="0">
              <a:buNone/>
            </a:pPr>
            <a:endParaRPr lang="en-ID" sz="1200" dirty="0"/>
          </a:p>
          <a:p>
            <a:pPr marL="0" lvl="0" indent="0">
              <a:buNone/>
            </a:pPr>
            <a:endParaRPr lang="en-ID" sz="1200" dirty="0"/>
          </a:p>
          <a:p>
            <a:pPr marL="0" lvl="0" indent="0">
              <a:buNone/>
            </a:pPr>
            <a:endParaRPr lang="en-ID" sz="1200" dirty="0"/>
          </a:p>
          <a:p>
            <a:pPr marL="0" lvl="0" indent="0">
              <a:buNone/>
            </a:pPr>
            <a:endParaRPr lang="en-ID" sz="1200" dirty="0"/>
          </a:p>
        </p:txBody>
      </p:sp>
      <p:sp>
        <p:nvSpPr>
          <p:cNvPr id="509" name="Google Shape;509;p5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implementasi</a:t>
            </a:r>
            <a:r>
              <a:rPr lang="en-US" dirty="0"/>
              <a:t> </a:t>
            </a:r>
            <a:r>
              <a:rPr lang="en-US" dirty="0" err="1"/>
              <a:t>whitebox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CCBBA2-4CD8-4332-B8F3-9B271C207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61" y="2097369"/>
            <a:ext cx="4579683" cy="174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79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3"/>
          <p:cNvSpPr txBox="1">
            <a:spLocks noGrp="1"/>
          </p:cNvSpPr>
          <p:nvPr>
            <p:ph type="body" idx="1"/>
          </p:nvPr>
        </p:nvSpPr>
        <p:spPr>
          <a:xfrm>
            <a:off x="3250407" y="1112200"/>
            <a:ext cx="5815012" cy="3364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ID" dirty="0"/>
              <a:t>Kita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white-box testing pada </a:t>
            </a:r>
            <a:r>
              <a:rPr lang="en-ID" dirty="0" err="1"/>
              <a:t>fungsi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menguji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kasus</a:t>
            </a:r>
            <a:r>
              <a:rPr lang="en-ID" dirty="0"/>
              <a:t>, </a:t>
            </a:r>
            <a:r>
              <a:rPr lang="en-ID" dirty="0" err="1"/>
              <a:t>termasuk</a:t>
            </a:r>
            <a:r>
              <a:rPr lang="en-ID" dirty="0"/>
              <a:t> </a:t>
            </a:r>
            <a:r>
              <a:rPr lang="en-ID" dirty="0" err="1"/>
              <a:t>kondisi</a:t>
            </a:r>
            <a:r>
              <a:rPr lang="en-ID" dirty="0"/>
              <a:t> </a:t>
            </a:r>
            <a:r>
              <a:rPr lang="en-ID" dirty="0" err="1"/>
              <a:t>batasan</a:t>
            </a:r>
            <a:r>
              <a:rPr lang="en-ID" dirty="0"/>
              <a:t> dan </a:t>
            </a:r>
            <a:r>
              <a:rPr lang="en-ID" dirty="0" err="1"/>
              <a:t>situasi</a:t>
            </a:r>
            <a:r>
              <a:rPr lang="en-ID" dirty="0"/>
              <a:t> </a:t>
            </a:r>
            <a:r>
              <a:rPr lang="en-ID" dirty="0" err="1"/>
              <a:t>ekstrem</a:t>
            </a:r>
            <a:r>
              <a:rPr lang="en-ID" dirty="0"/>
              <a:t>.</a:t>
            </a:r>
          </a:p>
          <a:p>
            <a:pPr marL="0" lvl="0" indent="0">
              <a:buNone/>
            </a:pPr>
            <a:endParaRPr lang="en-ID" dirty="0"/>
          </a:p>
          <a:p>
            <a:pPr marL="0" lvl="0" indent="0">
              <a:buNone/>
            </a:pP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dilihat</a:t>
            </a:r>
            <a:r>
              <a:rPr lang="en-US" sz="1200" dirty="0"/>
              <a:t> </a:t>
            </a:r>
            <a:r>
              <a:rPr lang="en-US" sz="1200" dirty="0" err="1"/>
              <a:t>disamping</a:t>
            </a:r>
            <a:r>
              <a:rPr lang="en-US" sz="1200" dirty="0"/>
              <a:t> </a:t>
            </a:r>
            <a:r>
              <a:rPr lang="en-US" sz="1200" dirty="0" err="1"/>
              <a:t>adalah</a:t>
            </a:r>
            <a:r>
              <a:rPr lang="en-US" sz="1200" dirty="0"/>
              <a:t> </a:t>
            </a:r>
            <a:r>
              <a:rPr lang="en-US" sz="1200" dirty="0" err="1"/>
              <a:t>Contoh</a:t>
            </a:r>
            <a:r>
              <a:rPr lang="en-US" sz="1200" dirty="0"/>
              <a:t> </a:t>
            </a:r>
            <a:r>
              <a:rPr lang="en-US" sz="1200" dirty="0" err="1"/>
              <a:t>implementasi</a:t>
            </a:r>
            <a:r>
              <a:rPr lang="en-US" sz="1200" dirty="0"/>
              <a:t> white-box testing </a:t>
            </a:r>
            <a:r>
              <a:rPr lang="en-US" sz="1200" dirty="0" err="1"/>
              <a:t>menggunakan</a:t>
            </a:r>
            <a:r>
              <a:rPr lang="en-US" sz="1200" dirty="0"/>
              <a:t> </a:t>
            </a:r>
            <a:r>
              <a:rPr lang="en-US" sz="1200" dirty="0" err="1"/>
              <a:t>modul</a:t>
            </a:r>
            <a:r>
              <a:rPr lang="en-US" sz="1200" dirty="0"/>
              <a:t> </a:t>
            </a:r>
            <a:r>
              <a:rPr lang="en-US" sz="1200" dirty="0" err="1"/>
              <a:t>unittest</a:t>
            </a:r>
            <a:r>
              <a:rPr lang="en-US" sz="1200" dirty="0"/>
              <a:t> di Python</a:t>
            </a:r>
          </a:p>
          <a:p>
            <a:pPr marL="0" lvl="0" indent="0">
              <a:buNone/>
            </a:pPr>
            <a:endParaRPr lang="en-US" sz="1200" dirty="0"/>
          </a:p>
          <a:p>
            <a:pPr marL="171450" indent="-171450"/>
            <a:r>
              <a:rPr lang="en-US" sz="1200" dirty="0"/>
              <a:t>Kita </a:t>
            </a:r>
            <a:r>
              <a:rPr lang="en-US" sz="1200" dirty="0" err="1"/>
              <a:t>memiliki</a:t>
            </a:r>
            <a:r>
              <a:rPr lang="en-US" sz="1200" dirty="0"/>
              <a:t> </a:t>
            </a:r>
            <a:r>
              <a:rPr lang="en-US" sz="1200" dirty="0" err="1"/>
              <a:t>tiga</a:t>
            </a:r>
            <a:r>
              <a:rPr lang="en-US" sz="1200" dirty="0"/>
              <a:t> </a:t>
            </a:r>
            <a:r>
              <a:rPr lang="en-US" sz="1200" dirty="0" err="1"/>
              <a:t>metode</a:t>
            </a:r>
            <a:r>
              <a:rPr lang="en-US" sz="1200" dirty="0"/>
              <a:t> </a:t>
            </a:r>
            <a:r>
              <a:rPr lang="en-US" sz="1200" dirty="0" err="1"/>
              <a:t>pengujian</a:t>
            </a:r>
            <a:r>
              <a:rPr lang="en-US" sz="1200" dirty="0"/>
              <a:t> yang </a:t>
            </a:r>
            <a:r>
              <a:rPr lang="en-US" sz="1200" dirty="0" err="1"/>
              <a:t>masing-masing</a:t>
            </a:r>
            <a:r>
              <a:rPr lang="en-US" sz="1200" dirty="0"/>
              <a:t> </a:t>
            </a:r>
            <a:r>
              <a:rPr lang="en-US" sz="1200" dirty="0" err="1"/>
              <a:t>menguji</a:t>
            </a:r>
            <a:r>
              <a:rPr lang="en-US" sz="1200" dirty="0"/>
              <a:t> </a:t>
            </a:r>
            <a:r>
              <a:rPr lang="en-US" sz="1200" dirty="0" err="1"/>
              <a:t>situasi</a:t>
            </a:r>
            <a:r>
              <a:rPr lang="en-US" sz="1200" dirty="0"/>
              <a:t> yang </a:t>
            </a:r>
            <a:r>
              <a:rPr lang="en-US" sz="1200" dirty="0" err="1"/>
              <a:t>berbeda</a:t>
            </a:r>
            <a:r>
              <a:rPr lang="en-US" sz="1200" dirty="0"/>
              <a:t>: </a:t>
            </a:r>
            <a:r>
              <a:rPr lang="en-US" sz="1200" dirty="0" err="1"/>
              <a:t>kasus</a:t>
            </a:r>
            <a:r>
              <a:rPr lang="en-US" sz="1200" dirty="0"/>
              <a:t> </a:t>
            </a:r>
            <a:r>
              <a:rPr lang="en-US" sz="1200" dirty="0" err="1"/>
              <a:t>positif</a:t>
            </a:r>
            <a:r>
              <a:rPr lang="en-US" sz="1200" dirty="0"/>
              <a:t>, </a:t>
            </a:r>
            <a:r>
              <a:rPr lang="en-US" sz="1200" dirty="0" err="1"/>
              <a:t>kasus</a:t>
            </a:r>
            <a:r>
              <a:rPr lang="en-US" sz="1200" dirty="0"/>
              <a:t> </a:t>
            </a:r>
            <a:r>
              <a:rPr lang="en-US" sz="1200" dirty="0" err="1"/>
              <a:t>nol</a:t>
            </a:r>
            <a:r>
              <a:rPr lang="en-US" sz="1200" dirty="0"/>
              <a:t>, dan </a:t>
            </a:r>
            <a:r>
              <a:rPr lang="en-US" sz="1200" dirty="0" err="1"/>
              <a:t>kasus</a:t>
            </a:r>
            <a:r>
              <a:rPr lang="en-US" sz="1200" dirty="0"/>
              <a:t> </a:t>
            </a:r>
            <a:r>
              <a:rPr lang="en-US" sz="1200" dirty="0" err="1"/>
              <a:t>negatif</a:t>
            </a:r>
            <a:r>
              <a:rPr lang="en-US" sz="1200" dirty="0"/>
              <a:t>.</a:t>
            </a:r>
          </a:p>
          <a:p>
            <a:pPr marL="171450" indent="-171450"/>
            <a:r>
              <a:rPr lang="en-US" sz="1200" dirty="0"/>
              <a:t>Modul </a:t>
            </a:r>
            <a:r>
              <a:rPr lang="en-US" sz="1200" dirty="0" err="1"/>
              <a:t>unittest</a:t>
            </a:r>
            <a:r>
              <a:rPr lang="en-US" sz="1200" dirty="0"/>
              <a:t> </a:t>
            </a:r>
            <a:r>
              <a:rPr lang="en-US" sz="1200" dirty="0" err="1"/>
              <a:t>digunakan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membuat</a:t>
            </a:r>
            <a:r>
              <a:rPr lang="en-US" sz="1200" dirty="0"/>
              <a:t> dan </a:t>
            </a:r>
            <a:r>
              <a:rPr lang="en-US" sz="1200" dirty="0" err="1"/>
              <a:t>menjalankan</a:t>
            </a:r>
            <a:r>
              <a:rPr lang="en-US" sz="1200" dirty="0"/>
              <a:t> unit test.</a:t>
            </a:r>
          </a:p>
          <a:p>
            <a:pPr marL="171450" indent="-171450"/>
            <a:r>
              <a:rPr lang="en-US" sz="1200" dirty="0" err="1"/>
              <a:t>Pernyataan</a:t>
            </a:r>
            <a:r>
              <a:rPr lang="en-US" sz="1200" dirty="0"/>
              <a:t> </a:t>
            </a:r>
            <a:r>
              <a:rPr lang="en-US" sz="1200" dirty="0" err="1"/>
              <a:t>self.assertEqual</a:t>
            </a:r>
            <a:r>
              <a:rPr lang="en-US" sz="1200" dirty="0"/>
              <a:t> </a:t>
            </a:r>
            <a:r>
              <a:rPr lang="en-US" sz="1200" dirty="0" err="1"/>
              <a:t>digunakan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membandingkan</a:t>
            </a:r>
            <a:r>
              <a:rPr lang="en-US" sz="1200" dirty="0"/>
              <a:t> </a:t>
            </a:r>
            <a:r>
              <a:rPr lang="en-US" sz="1200" dirty="0" err="1"/>
              <a:t>hasil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</a:t>
            </a:r>
            <a:r>
              <a:rPr lang="en-US" sz="1200" dirty="0" err="1"/>
              <a:t>fungsi</a:t>
            </a:r>
            <a:r>
              <a:rPr lang="en-US" sz="1200" dirty="0"/>
              <a:t> </a:t>
            </a:r>
            <a:r>
              <a:rPr lang="en-US" sz="1200" dirty="0" err="1"/>
              <a:t>faktorial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nilai</a:t>
            </a:r>
            <a:r>
              <a:rPr lang="en-US" sz="1200" dirty="0"/>
              <a:t> yang </a:t>
            </a:r>
            <a:r>
              <a:rPr lang="en-US" sz="1200" dirty="0" err="1"/>
              <a:t>diharapkan</a:t>
            </a:r>
            <a:r>
              <a:rPr lang="en-US" sz="1200" dirty="0"/>
              <a:t>.</a:t>
            </a:r>
          </a:p>
          <a:p>
            <a:pPr marL="171450" indent="-171450"/>
            <a:r>
              <a:rPr lang="en-US" sz="1200" dirty="0" err="1"/>
              <a:t>Pernyataan</a:t>
            </a:r>
            <a:r>
              <a:rPr lang="en-US" sz="1200" dirty="0"/>
              <a:t> </a:t>
            </a:r>
            <a:r>
              <a:rPr lang="en-US" sz="1200" dirty="0" err="1"/>
              <a:t>self.assertIsNone</a:t>
            </a:r>
            <a:r>
              <a:rPr lang="en-US" sz="1200" dirty="0"/>
              <a:t> </a:t>
            </a:r>
            <a:r>
              <a:rPr lang="en-US" sz="1200" dirty="0" err="1"/>
              <a:t>digunakan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memastikan</a:t>
            </a:r>
            <a:r>
              <a:rPr lang="en-US" sz="1200" dirty="0"/>
              <a:t> </a:t>
            </a:r>
            <a:r>
              <a:rPr lang="en-US" sz="1200" dirty="0" err="1"/>
              <a:t>bahwa</a:t>
            </a:r>
            <a:r>
              <a:rPr lang="en-US" sz="1200" dirty="0"/>
              <a:t> </a:t>
            </a:r>
            <a:r>
              <a:rPr lang="en-US" sz="1200" dirty="0" err="1"/>
              <a:t>fungsi</a:t>
            </a:r>
            <a:r>
              <a:rPr lang="en-US" sz="1200" dirty="0"/>
              <a:t> </a:t>
            </a:r>
            <a:r>
              <a:rPr lang="en-US" sz="1200" dirty="0" err="1"/>
              <a:t>mengembalikan</a:t>
            </a:r>
            <a:r>
              <a:rPr lang="en-US" sz="1200" dirty="0"/>
              <a:t> None </a:t>
            </a:r>
            <a:r>
              <a:rPr lang="en-US" sz="1200" dirty="0" err="1"/>
              <a:t>ketika</a:t>
            </a:r>
            <a:r>
              <a:rPr lang="en-US" sz="1200" dirty="0"/>
              <a:t> </a:t>
            </a:r>
            <a:r>
              <a:rPr lang="en-US" sz="1200" dirty="0" err="1"/>
              <a:t>diberikan</a:t>
            </a:r>
            <a:r>
              <a:rPr lang="en-US" sz="1200" dirty="0"/>
              <a:t> </a:t>
            </a:r>
            <a:r>
              <a:rPr lang="en-US" sz="1200" dirty="0" err="1"/>
              <a:t>bilangan</a:t>
            </a:r>
            <a:r>
              <a:rPr lang="en-US" sz="1200" dirty="0"/>
              <a:t> </a:t>
            </a:r>
            <a:r>
              <a:rPr lang="en-US" sz="1200" dirty="0" err="1"/>
              <a:t>negatif</a:t>
            </a:r>
            <a:r>
              <a:rPr lang="en-US" sz="1200" dirty="0"/>
              <a:t>.</a:t>
            </a:r>
          </a:p>
          <a:p>
            <a:pPr marL="171450" indent="-171450"/>
            <a:endParaRPr lang="en-US" sz="1200" dirty="0"/>
          </a:p>
          <a:p>
            <a:pPr marL="0" lvl="0" indent="0">
              <a:buNone/>
            </a:pP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menjalankan</a:t>
            </a:r>
            <a:r>
              <a:rPr lang="en-US" sz="1200" dirty="0"/>
              <a:t> </a:t>
            </a:r>
            <a:r>
              <a:rPr lang="en-US" sz="1200" dirty="0" err="1"/>
              <a:t>skrip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, Anda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memeriksa</a:t>
            </a:r>
            <a:r>
              <a:rPr lang="en-US" sz="1200" dirty="0"/>
              <a:t> </a:t>
            </a:r>
            <a:r>
              <a:rPr lang="en-US" sz="1200" dirty="0" err="1"/>
              <a:t>apakah</a:t>
            </a:r>
            <a:r>
              <a:rPr lang="en-US" sz="1200" dirty="0"/>
              <a:t> </a:t>
            </a:r>
            <a:r>
              <a:rPr lang="en-US" sz="1200" dirty="0" err="1"/>
              <a:t>fungsi</a:t>
            </a:r>
            <a:r>
              <a:rPr lang="en-US" sz="1200" dirty="0"/>
              <a:t> </a:t>
            </a:r>
            <a:r>
              <a:rPr lang="en-US" sz="1200" dirty="0" err="1"/>
              <a:t>faktorial</a:t>
            </a:r>
            <a:r>
              <a:rPr lang="en-US" sz="1200" dirty="0"/>
              <a:t> </a:t>
            </a:r>
            <a:r>
              <a:rPr lang="en-US" sz="1200" dirty="0" err="1"/>
              <a:t>berperilaku</a:t>
            </a:r>
            <a:r>
              <a:rPr lang="en-US" sz="1200" dirty="0"/>
              <a:t> </a:t>
            </a:r>
            <a:r>
              <a:rPr lang="en-US" sz="1200" dirty="0" err="1"/>
              <a:t>sesuai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yang </a:t>
            </a:r>
            <a:r>
              <a:rPr lang="en-US" sz="1200" dirty="0" err="1"/>
              <a:t>diharapkan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berbagai</a:t>
            </a:r>
            <a:r>
              <a:rPr lang="en-US" sz="1200" dirty="0"/>
              <a:t> </a:t>
            </a:r>
            <a:r>
              <a:rPr lang="en-US" sz="1200" dirty="0" err="1"/>
              <a:t>kondisi</a:t>
            </a:r>
            <a:r>
              <a:rPr lang="en-US" sz="1200" dirty="0"/>
              <a:t>.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membantu</a:t>
            </a:r>
            <a:r>
              <a:rPr lang="en-US" sz="1200" dirty="0"/>
              <a:t> </a:t>
            </a:r>
            <a:r>
              <a:rPr lang="en-US" sz="1200" dirty="0" err="1"/>
              <a:t>memastikan</a:t>
            </a:r>
            <a:r>
              <a:rPr lang="en-US" sz="1200" dirty="0"/>
              <a:t> </a:t>
            </a:r>
            <a:r>
              <a:rPr lang="en-US" sz="1200" dirty="0" err="1"/>
              <a:t>bahwa</a:t>
            </a:r>
            <a:r>
              <a:rPr lang="en-US" sz="1200" dirty="0"/>
              <a:t> </a:t>
            </a:r>
            <a:r>
              <a:rPr lang="en-US" sz="1200" dirty="0" err="1"/>
              <a:t>kode</a:t>
            </a:r>
            <a:r>
              <a:rPr lang="en-US" sz="1200" dirty="0"/>
              <a:t> </a:t>
            </a:r>
            <a:r>
              <a:rPr lang="en-US" sz="1200" dirty="0" err="1"/>
              <a:t>berfungsi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benar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</a:t>
            </a:r>
            <a:r>
              <a:rPr lang="en-US" sz="1200" dirty="0" err="1"/>
              <a:t>perspektif</a:t>
            </a:r>
            <a:r>
              <a:rPr lang="en-US" sz="1200" dirty="0"/>
              <a:t> </a:t>
            </a:r>
            <a:r>
              <a:rPr lang="en-US" sz="1200" dirty="0" err="1"/>
              <a:t>logika</a:t>
            </a:r>
            <a:r>
              <a:rPr lang="en-US" sz="1200" dirty="0"/>
              <a:t> dan </a:t>
            </a:r>
            <a:r>
              <a:rPr lang="en-US" sz="1200" dirty="0" err="1"/>
              <a:t>implementasi</a:t>
            </a:r>
            <a:r>
              <a:rPr lang="en-US" sz="1200" dirty="0"/>
              <a:t> (white-box perspective).</a:t>
            </a:r>
          </a:p>
          <a:p>
            <a:pPr marL="0" lvl="0" indent="0">
              <a:buNone/>
            </a:pPr>
            <a:endParaRPr lang="en-ID" sz="1200" dirty="0"/>
          </a:p>
        </p:txBody>
      </p:sp>
      <p:sp>
        <p:nvSpPr>
          <p:cNvPr id="509" name="Google Shape;509;p5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implementasi</a:t>
            </a:r>
            <a:r>
              <a:rPr lang="en-US" dirty="0"/>
              <a:t> 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35EF0E-F570-409C-A6AC-6DE4CABD6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17" y="1112200"/>
            <a:ext cx="2684090" cy="370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43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D096B9-C087-4D47-942D-BF16A0220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8" y="819306"/>
            <a:ext cx="2610510" cy="1364678"/>
          </a:xfrm>
          <a:prstGeom prst="rect">
            <a:avLst/>
          </a:prstGeom>
        </p:spPr>
      </p:pic>
      <p:sp>
        <p:nvSpPr>
          <p:cNvPr id="508" name="Google Shape;508;p53"/>
          <p:cNvSpPr txBox="1">
            <a:spLocks noGrp="1"/>
          </p:cNvSpPr>
          <p:nvPr>
            <p:ph type="body" idx="1"/>
          </p:nvPr>
        </p:nvSpPr>
        <p:spPr>
          <a:xfrm>
            <a:off x="421480" y="690719"/>
            <a:ext cx="7561129" cy="35669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6"/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CI/CD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metode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pengembangan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perangkat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lunak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mengotomatisasi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setiap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proses yang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dilakukan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Tujuan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CI/CD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dihasilkan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punya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performa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andal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minim bug.</a:t>
            </a:r>
          </a:p>
          <a:p>
            <a:pPr lvl="6"/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CI/CD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singkatan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Continuous Integration, Continuous Delivery, dan Continuous Deployment. Pada CI/CD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semua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pihak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terlibat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software development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harus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berkolaborasi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secara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berkelanjutan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CI/CD,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otomatisasi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berlangsung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sejak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penulisan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kode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coding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pengujian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(testing),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hingga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produksi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(deployment).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Contoh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kasusnya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ketika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sebuah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hendak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merilis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terbarunya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perubahan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maupun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penambahan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kode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dibuat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 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developer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diintegrasikan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lalu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diuji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Nah,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pengujian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fungsional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dilakukan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otomatis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Jika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sudah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lolos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uji, proses deployment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berlangsung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hasil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akhir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teranyar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0" indent="0">
              <a:buNone/>
            </a:pPr>
            <a:endParaRPr lang="en-ID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9" name="Google Shape;509;p53"/>
          <p:cNvSpPr txBox="1">
            <a:spLocks noGrp="1"/>
          </p:cNvSpPr>
          <p:nvPr>
            <p:ph type="title"/>
          </p:nvPr>
        </p:nvSpPr>
        <p:spPr>
          <a:xfrm>
            <a:off x="791807" y="118019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CI/CD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3624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3"/>
          <p:cNvSpPr txBox="1">
            <a:spLocks noGrp="1"/>
          </p:cNvSpPr>
          <p:nvPr>
            <p:ph type="body" idx="1"/>
          </p:nvPr>
        </p:nvSpPr>
        <p:spPr>
          <a:xfrm>
            <a:off x="791435" y="862169"/>
            <a:ext cx="7561129" cy="35669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Mengetahui</a:t>
            </a:r>
            <a:r>
              <a:rPr lang="en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Error </a:t>
            </a:r>
            <a:r>
              <a:rPr lang="en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Lebih</a:t>
            </a:r>
            <a:r>
              <a:rPr lang="en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Awal</a:t>
            </a:r>
            <a:r>
              <a:rPr lang="en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Manfaat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CI/CD yang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pertama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mampu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mendeteksi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program error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sejak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dini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Sebab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setiap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kode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disubmit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oleh developer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diuji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terlebih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dahulu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Jika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lolos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testing,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pengembangan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software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bisa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berlanjut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tahap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selanjutnya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endParaRPr lang="en-ID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Meningkatkan</a:t>
            </a:r>
            <a:r>
              <a:rPr lang="en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Produktivitas</a:t>
            </a:r>
            <a:r>
              <a:rPr lang="en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Tim :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Manfaat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lain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implementasi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CI/CD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meningkatkan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produktivitas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seluruh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personil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DevOps.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Alasan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pertama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karena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proses testing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dilakukan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secara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otomatis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alih-alih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manual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biasa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dilakukan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ID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Mempercepat</a:t>
            </a:r>
            <a:r>
              <a:rPr lang="en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Siklus</a:t>
            </a:r>
            <a:r>
              <a:rPr lang="en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Rilis</a:t>
            </a:r>
            <a:r>
              <a:rPr lang="en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Software :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Manfaat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CI/CD yang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terakhir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sanggup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mempercepat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waktu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perilisan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software. Hal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dinikmati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karena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error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bisa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terdeteksi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lebih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awal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produktivitas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tinggi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serta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kolaborasi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dilakukan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terus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menerus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0" indent="-228600">
              <a:buFont typeface="+mj-lt"/>
              <a:buAutoNum type="arabicPeriod"/>
            </a:pPr>
            <a:endParaRPr lang="en-ID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9" name="Google Shape;509;p53"/>
          <p:cNvSpPr txBox="1">
            <a:spLocks noGrp="1"/>
          </p:cNvSpPr>
          <p:nvPr>
            <p:ph type="title"/>
          </p:nvPr>
        </p:nvSpPr>
        <p:spPr>
          <a:xfrm>
            <a:off x="791807" y="118019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 </a:t>
            </a:r>
            <a:r>
              <a:rPr lang="en-US" dirty="0" err="1"/>
              <a:t>Manfaat</a:t>
            </a:r>
            <a:r>
              <a:rPr lang="en-US" dirty="0"/>
              <a:t> CI/CD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0441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3"/>
          <p:cNvSpPr txBox="1">
            <a:spLocks noGrp="1"/>
          </p:cNvSpPr>
          <p:nvPr>
            <p:ph type="body" idx="1"/>
          </p:nvPr>
        </p:nvSpPr>
        <p:spPr>
          <a:xfrm>
            <a:off x="791435" y="862169"/>
            <a:ext cx="7717500" cy="35669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Beberapa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tools yang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</a:p>
          <a:p>
            <a:pPr marL="0" lv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ID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Jenkins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ID" dirty="0"/>
              <a:t>Jenkins </a:t>
            </a:r>
            <a:r>
              <a:rPr lang="en-ID" dirty="0" err="1"/>
              <a:t>adalah</a:t>
            </a:r>
            <a:r>
              <a:rPr lang="en-ID" dirty="0"/>
              <a:t> tools CI/CD yang </a:t>
            </a:r>
            <a:r>
              <a:rPr lang="en-ID" dirty="0" err="1"/>
              <a:t>mendukung</a:t>
            </a:r>
            <a:r>
              <a:rPr lang="en-ID" dirty="0"/>
              <a:t> </a:t>
            </a:r>
            <a:r>
              <a:rPr lang="en-ID" dirty="0" err="1"/>
              <a:t>otomatisasi</a:t>
            </a:r>
            <a:r>
              <a:rPr lang="en-ID" dirty="0"/>
              <a:t> </a:t>
            </a:r>
            <a:r>
              <a:rPr lang="en-ID" dirty="0" err="1"/>
              <a:t>pengembangan</a:t>
            </a:r>
            <a:r>
              <a:rPr lang="en-ID" dirty="0"/>
              <a:t> software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mulai</a:t>
            </a:r>
            <a:r>
              <a:rPr lang="en-ID" dirty="0"/>
              <a:t> code 	merging </a:t>
            </a:r>
            <a:r>
              <a:rPr lang="en-ID" dirty="0" err="1"/>
              <a:t>hingga</a:t>
            </a:r>
            <a:r>
              <a:rPr lang="en-ID" dirty="0"/>
              <a:t> deployment. </a:t>
            </a:r>
            <a:r>
              <a:rPr lang="en-ID" dirty="0" err="1"/>
              <a:t>Selain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, Jenkins juga </a:t>
            </a:r>
            <a:r>
              <a:rPr lang="en-ID" dirty="0" err="1"/>
              <a:t>menyediakan</a:t>
            </a:r>
            <a:r>
              <a:rPr lang="en-ID" dirty="0"/>
              <a:t> </a:t>
            </a:r>
            <a:r>
              <a:rPr lang="en-ID" dirty="0" err="1"/>
              <a:t>ratusan</a:t>
            </a:r>
            <a:r>
              <a:rPr lang="en-ID" dirty="0"/>
              <a:t> plugin </a:t>
            </a:r>
            <a:r>
              <a:rPr lang="en-ID" dirty="0" err="1"/>
              <a:t>tambahan</a:t>
            </a:r>
            <a:r>
              <a:rPr lang="en-ID" dirty="0"/>
              <a:t>, </a:t>
            </a:r>
            <a:r>
              <a:rPr lang="en-ID" dirty="0" err="1"/>
              <a:t>serta</a:t>
            </a:r>
            <a:r>
              <a:rPr lang="en-ID" dirty="0"/>
              <a:t> 	</a:t>
            </a:r>
            <a:r>
              <a:rPr lang="en-ID" dirty="0" err="1"/>
              <a:t>mendukung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jenis</a:t>
            </a:r>
            <a:r>
              <a:rPr lang="en-ID" dirty="0"/>
              <a:t> OS server, </a:t>
            </a:r>
            <a:r>
              <a:rPr lang="en-ID" dirty="0" err="1"/>
              <a:t>seperti</a:t>
            </a:r>
            <a:r>
              <a:rPr lang="en-ID" dirty="0"/>
              <a:t> Windows, Linux, dan MacOS.</a:t>
            </a:r>
            <a:endParaRPr lang="en-ID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ID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CircleCI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ID" dirty="0"/>
              <a:t>Tools CI/CD </a:t>
            </a:r>
            <a:r>
              <a:rPr lang="en-ID" dirty="0" err="1"/>
              <a:t>rekomendasi</a:t>
            </a:r>
            <a:r>
              <a:rPr lang="en-ID" dirty="0"/>
              <a:t> kami </a:t>
            </a:r>
            <a:r>
              <a:rPr lang="en-ID" dirty="0" err="1"/>
              <a:t>selanjutnya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CircleCI</a:t>
            </a:r>
            <a:r>
              <a:rPr lang="en-ID" dirty="0"/>
              <a:t>. Tools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menawarkan</a:t>
            </a:r>
            <a:r>
              <a:rPr lang="en-ID" dirty="0"/>
              <a:t> </a:t>
            </a:r>
            <a:r>
              <a:rPr lang="en-ID" dirty="0" err="1"/>
              <a:t>otomatisasi</a:t>
            </a:r>
            <a:r>
              <a:rPr lang="en-ID" dirty="0"/>
              <a:t> CI/CD 	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sejak</a:t>
            </a:r>
            <a:r>
              <a:rPr lang="en-ID" dirty="0"/>
              <a:t> merging, testing, </a:t>
            </a:r>
            <a:r>
              <a:rPr lang="en-ID" dirty="0" err="1"/>
              <a:t>sampai</a:t>
            </a:r>
            <a:r>
              <a:rPr lang="en-ID" dirty="0"/>
              <a:t> software </a:t>
            </a:r>
            <a:r>
              <a:rPr lang="en-ID" dirty="0" err="1"/>
              <a:t>benar-benar</a:t>
            </a:r>
            <a:r>
              <a:rPr lang="en-ID" dirty="0"/>
              <a:t> </a:t>
            </a:r>
            <a:r>
              <a:rPr lang="en-ID" dirty="0" err="1"/>
              <a:t>dirilis</a:t>
            </a:r>
            <a:r>
              <a:rPr lang="en-ID" dirty="0"/>
              <a:t>. </a:t>
            </a:r>
            <a:r>
              <a:rPr lang="en-ID" dirty="0" err="1"/>
              <a:t>Menariknya</a:t>
            </a:r>
            <a:r>
              <a:rPr lang="en-ID" dirty="0"/>
              <a:t>, </a:t>
            </a:r>
            <a:r>
              <a:rPr lang="en-ID" dirty="0" err="1"/>
              <a:t>ia</a:t>
            </a:r>
            <a:r>
              <a:rPr lang="en-ID" dirty="0"/>
              <a:t> </a:t>
            </a:r>
            <a:r>
              <a:rPr lang="en-ID" dirty="0" err="1"/>
              <a:t>mendukung</a:t>
            </a:r>
            <a:r>
              <a:rPr lang="en-ID" dirty="0"/>
              <a:t> 	</a:t>
            </a:r>
            <a:r>
              <a:rPr lang="en-ID" dirty="0" err="1"/>
              <a:t>banyak</a:t>
            </a:r>
            <a:r>
              <a:rPr lang="en-ID" dirty="0"/>
              <a:t> production repository,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Github</a:t>
            </a:r>
            <a:r>
              <a:rPr lang="en-ID" dirty="0"/>
              <a:t> dan </a:t>
            </a:r>
            <a:r>
              <a:rPr lang="en-ID" dirty="0" err="1"/>
              <a:t>Github</a:t>
            </a:r>
            <a:r>
              <a:rPr lang="en-ID" dirty="0"/>
              <a:t> Enterprise.</a:t>
            </a:r>
            <a:endParaRPr lang="en-ID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ID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TeamCity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ID" dirty="0"/>
              <a:t>Tools CI/CD lain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mempercepat</a:t>
            </a:r>
            <a:r>
              <a:rPr lang="en-ID" dirty="0"/>
              <a:t> </a:t>
            </a:r>
            <a:r>
              <a:rPr lang="en-ID" dirty="0" err="1"/>
              <a:t>pengembangan</a:t>
            </a:r>
            <a:r>
              <a:rPr lang="en-ID" dirty="0"/>
              <a:t> software </a:t>
            </a:r>
            <a:r>
              <a:rPr lang="en-ID" dirty="0" err="1"/>
              <a:t>adalah</a:t>
            </a:r>
            <a:r>
              <a:rPr lang="en-ID" dirty="0"/>
              <a:t> TeamCity. </a:t>
            </a:r>
            <a:r>
              <a:rPr lang="en-ID" dirty="0" err="1"/>
              <a:t>Dengan</a:t>
            </a:r>
            <a:r>
              <a:rPr lang="en-ID" dirty="0"/>
              <a:t> tools </a:t>
            </a:r>
            <a:r>
              <a:rPr lang="en-ID" dirty="0" err="1"/>
              <a:t>ini</a:t>
            </a:r>
            <a:r>
              <a:rPr lang="en-ID" dirty="0"/>
              <a:t>, 	Anda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mengotomatisasi</a:t>
            </a:r>
            <a:r>
              <a:rPr lang="en-ID" dirty="0"/>
              <a:t> proses coding </a:t>
            </a:r>
            <a:r>
              <a:rPr lang="en-ID" dirty="0" err="1"/>
              <a:t>sampai</a:t>
            </a:r>
            <a:r>
              <a:rPr lang="en-ID" dirty="0"/>
              <a:t> deployment </a:t>
            </a:r>
            <a:r>
              <a:rPr lang="en-ID" dirty="0" err="1"/>
              <a:t>tak</a:t>
            </a:r>
            <a:r>
              <a:rPr lang="en-ID" dirty="0"/>
              <a:t>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satu</a:t>
            </a:r>
            <a:r>
              <a:rPr lang="en-ID" dirty="0"/>
              <a:t>, </a:t>
            </a:r>
            <a:r>
              <a:rPr lang="en-ID" dirty="0" err="1"/>
              <a:t>tapi</a:t>
            </a:r>
            <a:r>
              <a:rPr lang="en-ID" dirty="0"/>
              <a:t> </a:t>
            </a:r>
            <a:r>
              <a:rPr lang="en-ID" dirty="0" err="1"/>
              <a:t>banyak</a:t>
            </a:r>
            <a:r>
              <a:rPr lang="en-ID" dirty="0"/>
              <a:t> 	project </a:t>
            </a:r>
            <a:r>
              <a:rPr lang="en-ID" dirty="0" err="1"/>
              <a:t>sekaligus</a:t>
            </a:r>
            <a:r>
              <a:rPr lang="en-ID" dirty="0"/>
              <a:t>.</a:t>
            </a:r>
            <a:endParaRPr lang="en-ID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ID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GitLab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ID" dirty="0"/>
              <a:t>GitLab </a:t>
            </a:r>
            <a:r>
              <a:rPr lang="en-ID" dirty="0" err="1"/>
              <a:t>adalah</a:t>
            </a:r>
            <a:r>
              <a:rPr lang="en-ID" dirty="0"/>
              <a:t> tools </a:t>
            </a:r>
            <a:r>
              <a:rPr lang="en-ID" dirty="0" err="1"/>
              <a:t>untuk</a:t>
            </a:r>
            <a:r>
              <a:rPr lang="en-ID" dirty="0"/>
              <a:t> CI/CD </a:t>
            </a:r>
            <a:r>
              <a:rPr lang="en-ID" dirty="0" err="1"/>
              <a:t>terakhir</a:t>
            </a:r>
            <a:r>
              <a:rPr lang="en-ID" dirty="0"/>
              <a:t> yang </a:t>
            </a:r>
            <a:r>
              <a:rPr lang="en-ID" dirty="0" err="1"/>
              <a:t>menurut</a:t>
            </a:r>
            <a:r>
              <a:rPr lang="en-ID" dirty="0"/>
              <a:t> kami </a:t>
            </a:r>
            <a:r>
              <a:rPr lang="en-ID" dirty="0" err="1"/>
              <a:t>layak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dicoba</a:t>
            </a:r>
            <a:r>
              <a:rPr lang="en-ID" dirty="0"/>
              <a:t>. </a:t>
            </a:r>
            <a:r>
              <a:rPr lang="en-ID" dirty="0" err="1"/>
              <a:t>Layaknya</a:t>
            </a:r>
            <a:r>
              <a:rPr lang="en-ID" dirty="0"/>
              <a:t> tools 	</a:t>
            </a:r>
            <a:r>
              <a:rPr lang="en-ID" dirty="0" err="1"/>
              <a:t>sejenis</a:t>
            </a:r>
            <a:r>
              <a:rPr lang="en-ID" dirty="0"/>
              <a:t>, </a:t>
            </a:r>
            <a:r>
              <a:rPr lang="en-ID" dirty="0" err="1"/>
              <a:t>ia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mempercepat</a:t>
            </a:r>
            <a:r>
              <a:rPr lang="en-ID" dirty="0"/>
              <a:t> </a:t>
            </a:r>
            <a:r>
              <a:rPr lang="en-ID" dirty="0" err="1"/>
              <a:t>siklus</a:t>
            </a:r>
            <a:r>
              <a:rPr lang="en-ID" dirty="0"/>
              <a:t> </a:t>
            </a:r>
            <a:r>
              <a:rPr lang="en-ID" dirty="0" err="1"/>
              <a:t>perilisan</a:t>
            </a:r>
            <a:r>
              <a:rPr lang="en-ID" dirty="0"/>
              <a:t> software </a:t>
            </a:r>
            <a:r>
              <a:rPr lang="en-ID" dirty="0" err="1"/>
              <a:t>sekaligus</a:t>
            </a:r>
            <a:r>
              <a:rPr lang="en-ID" dirty="0"/>
              <a:t> </a:t>
            </a:r>
            <a:r>
              <a:rPr lang="en-ID" dirty="0" err="1"/>
              <a:t>memudahkan</a:t>
            </a:r>
            <a:r>
              <a:rPr lang="en-ID" dirty="0"/>
              <a:t> </a:t>
            </a:r>
            <a:r>
              <a:rPr lang="en-ID" dirty="0" err="1"/>
              <a:t>kolaborasi</a:t>
            </a:r>
            <a:r>
              <a:rPr lang="en-ID" dirty="0"/>
              <a:t> </a:t>
            </a:r>
            <a:r>
              <a:rPr lang="en-ID" dirty="0" err="1"/>
              <a:t>antar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 	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sejak</a:t>
            </a:r>
            <a:r>
              <a:rPr lang="en-ID" dirty="0"/>
              <a:t> </a:t>
            </a:r>
            <a:r>
              <a:rPr lang="en-ID" dirty="0" err="1"/>
              <a:t>tahap</a:t>
            </a:r>
            <a:r>
              <a:rPr lang="en-ID" dirty="0"/>
              <a:t> </a:t>
            </a:r>
            <a:r>
              <a:rPr lang="en-ID" dirty="0" err="1"/>
              <a:t>integrasi</a:t>
            </a:r>
            <a:r>
              <a:rPr lang="en-ID" dirty="0"/>
              <a:t> </a:t>
            </a:r>
            <a:r>
              <a:rPr lang="en-ID" dirty="0" err="1"/>
              <a:t>hingga</a:t>
            </a:r>
            <a:r>
              <a:rPr lang="en-ID" dirty="0"/>
              <a:t> deployment.</a:t>
            </a:r>
            <a:endParaRPr lang="en-ID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0" indent="-228600">
              <a:buFont typeface="+mj-lt"/>
              <a:buAutoNum type="arabicPeriod"/>
            </a:pPr>
            <a:endParaRPr lang="en-ID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9" name="Google Shape;509;p53"/>
          <p:cNvSpPr txBox="1">
            <a:spLocks noGrp="1"/>
          </p:cNvSpPr>
          <p:nvPr>
            <p:ph type="title"/>
          </p:nvPr>
        </p:nvSpPr>
        <p:spPr>
          <a:xfrm>
            <a:off x="791807" y="118019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Tools CI/CD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1540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3"/>
          <p:cNvSpPr txBox="1">
            <a:spLocks noGrp="1"/>
          </p:cNvSpPr>
          <p:nvPr>
            <p:ph type="title"/>
          </p:nvPr>
        </p:nvSpPr>
        <p:spPr>
          <a:xfrm>
            <a:off x="791807" y="118019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Langkah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konfigurasi</a:t>
            </a:r>
            <a:r>
              <a:rPr lang="en-US" dirty="0"/>
              <a:t> CI/CD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EC736-305C-411B-9817-C896726AA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1806" y="844725"/>
            <a:ext cx="7130613" cy="2025300"/>
          </a:xfrm>
        </p:spPr>
        <p:txBody>
          <a:bodyPr/>
          <a:lstStyle/>
          <a:p>
            <a:pPr marL="476250" indent="-342900">
              <a:buFont typeface="+mj-lt"/>
              <a:buAutoNum type="arabicPeriod"/>
            </a:pPr>
            <a:r>
              <a:rPr lang="pl-PL" dirty="0"/>
              <a:t>Pilih Platform CI/CD</a:t>
            </a:r>
            <a:endParaRPr lang="en-US" dirty="0"/>
          </a:p>
          <a:p>
            <a:pPr marL="476250" indent="-342900">
              <a:buFont typeface="+mj-lt"/>
              <a:buAutoNum type="arabicPeriod"/>
            </a:pPr>
            <a:r>
              <a:rPr lang="en-US" dirty="0"/>
              <a:t>Setup environment</a:t>
            </a:r>
          </a:p>
          <a:p>
            <a:pPr marL="476250" indent="-342900">
              <a:buFont typeface="+mj-lt"/>
              <a:buAutoNum type="arabicPeriod"/>
            </a:pPr>
            <a:r>
              <a:rPr lang="en-US" dirty="0" err="1"/>
              <a:t>Konfigurasi</a:t>
            </a:r>
            <a:r>
              <a:rPr lang="en-US" dirty="0"/>
              <a:t> Repository Git</a:t>
            </a:r>
          </a:p>
          <a:p>
            <a:pPr marL="476250" indent="-342900">
              <a:buFont typeface="+mj-lt"/>
              <a:buAutoNum type="arabicPeriod"/>
            </a:pPr>
            <a:r>
              <a:rPr lang="en-ID" dirty="0" err="1"/>
              <a:t>Membuat</a:t>
            </a:r>
            <a:r>
              <a:rPr lang="en-ID" dirty="0"/>
              <a:t> script build</a:t>
            </a:r>
          </a:p>
          <a:p>
            <a:pPr marL="476250" indent="-342900">
              <a:buFont typeface="+mj-lt"/>
              <a:buAutoNum type="arabicPeriod"/>
            </a:pPr>
            <a:r>
              <a:rPr lang="en-ID" dirty="0" err="1"/>
              <a:t>Tulis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unit</a:t>
            </a:r>
          </a:p>
          <a:p>
            <a:pPr marL="476250" indent="-342900">
              <a:buFont typeface="+mj-lt"/>
              <a:buAutoNum type="arabicPeriod"/>
            </a:pPr>
            <a:r>
              <a:rPr lang="en-ID" dirty="0" err="1"/>
              <a:t>Konfigurasi</a:t>
            </a:r>
            <a:r>
              <a:rPr lang="en-ID" dirty="0"/>
              <a:t> CI./CD</a:t>
            </a:r>
          </a:p>
          <a:p>
            <a:pPr marL="476250" indent="-342900">
              <a:buFont typeface="+mj-lt"/>
              <a:buAutoNum type="arabicPeriod"/>
            </a:pP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otomatis</a:t>
            </a:r>
            <a:endParaRPr lang="en-ID" dirty="0"/>
          </a:p>
          <a:p>
            <a:pPr marL="476250" indent="-342900">
              <a:buFont typeface="+mj-lt"/>
              <a:buAutoNum type="arabicPeriod"/>
            </a:pPr>
            <a:r>
              <a:rPr lang="en-ID" dirty="0"/>
              <a:t>Continuous Deployment (CD)</a:t>
            </a:r>
          </a:p>
          <a:p>
            <a:pPr marL="476250" indent="-342900">
              <a:buFont typeface="+mj-lt"/>
              <a:buAutoNum type="arabicPeriod"/>
            </a:pPr>
            <a:r>
              <a:rPr lang="en-ID" dirty="0"/>
              <a:t>Deployment </a:t>
            </a:r>
            <a:r>
              <a:rPr lang="en-ID" dirty="0" err="1"/>
              <a:t>ke</a:t>
            </a:r>
            <a:r>
              <a:rPr lang="en-ID" dirty="0"/>
              <a:t> Server/Hosting</a:t>
            </a:r>
          </a:p>
          <a:p>
            <a:pPr marL="476250" indent="-342900">
              <a:buFont typeface="+mj-lt"/>
              <a:buAutoNum type="arabicPeriod"/>
            </a:pPr>
            <a:r>
              <a:rPr lang="en-ID" dirty="0" err="1"/>
              <a:t>Automatisasi</a:t>
            </a:r>
            <a:r>
              <a:rPr lang="en-ID" dirty="0"/>
              <a:t> Deployment</a:t>
            </a:r>
          </a:p>
          <a:p>
            <a:pPr marL="476250" indent="-342900">
              <a:buFont typeface="+mj-lt"/>
              <a:buAutoNum type="arabicPeriod"/>
            </a:pPr>
            <a:r>
              <a:rPr lang="en-ID" dirty="0"/>
              <a:t>Staging dan Deployment Gradual</a:t>
            </a:r>
          </a:p>
          <a:p>
            <a:pPr marL="476250" indent="-342900">
              <a:buFont typeface="+mj-lt"/>
              <a:buAutoNum type="arabicPeriod"/>
            </a:pPr>
            <a:r>
              <a:rPr lang="en-ID" dirty="0" err="1"/>
              <a:t>Pemantauan</a:t>
            </a:r>
            <a:r>
              <a:rPr lang="en-ID" dirty="0"/>
              <a:t> dan Logging</a:t>
            </a:r>
          </a:p>
          <a:p>
            <a:pPr marL="476250" indent="-342900">
              <a:buFont typeface="+mj-lt"/>
              <a:buAutoNum type="arabicPeriod"/>
            </a:pPr>
            <a:r>
              <a:rPr lang="en-ID" dirty="0" err="1"/>
              <a:t>Notifikasi</a:t>
            </a:r>
            <a:endParaRPr lang="en-ID" dirty="0"/>
          </a:p>
          <a:p>
            <a:pPr marL="476250" indent="-342900">
              <a:buFont typeface="+mj-lt"/>
              <a:buAutoNum type="arabicPeriod"/>
            </a:pPr>
            <a:r>
              <a:rPr lang="en-ID" dirty="0" err="1"/>
              <a:t>Keamanan</a:t>
            </a:r>
            <a:endParaRPr lang="en-ID" dirty="0"/>
          </a:p>
          <a:p>
            <a:pPr marL="476250" indent="-342900">
              <a:buFont typeface="+mj-lt"/>
              <a:buAutoNum type="arabicPeriod"/>
            </a:pPr>
            <a:r>
              <a:rPr lang="en-ID" dirty="0" err="1"/>
              <a:t>Siklus</a:t>
            </a:r>
            <a:r>
              <a:rPr lang="en-ID" dirty="0"/>
              <a:t> </a:t>
            </a:r>
            <a:r>
              <a:rPr lang="en-ID" dirty="0" err="1"/>
              <a:t>Perbaikan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8697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449" y="0"/>
            <a:ext cx="721500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8"/>
          <p:cNvSpPr txBox="1">
            <a:spLocks noGrp="1"/>
          </p:cNvSpPr>
          <p:nvPr>
            <p:ph type="body" idx="1"/>
          </p:nvPr>
        </p:nvSpPr>
        <p:spPr>
          <a:xfrm>
            <a:off x="1755738" y="3022438"/>
            <a:ext cx="56325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29" name="Google Shape;42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254025" y="-933965"/>
            <a:ext cx="7657249" cy="893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695525" y="-933965"/>
            <a:ext cx="7657249" cy="893562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394;p78">
            <a:extLst>
              <a:ext uri="{FF2B5EF4-FFF2-40B4-BE49-F238E27FC236}">
                <a16:creationId xmlns:a16="http://schemas.microsoft.com/office/drawing/2014/main" id="{ADAF662B-C740-45F0-B28A-7A8717F58F2E}"/>
              </a:ext>
            </a:extLst>
          </p:cNvPr>
          <p:cNvSpPr txBox="1">
            <a:spLocks/>
          </p:cNvSpPr>
          <p:nvPr/>
        </p:nvSpPr>
        <p:spPr>
          <a:xfrm>
            <a:off x="1602812" y="1927438"/>
            <a:ext cx="7083988" cy="10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100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algn="l"/>
            <a:r>
              <a:rPr lang="en-ID" dirty="0"/>
              <a:t>THANKS!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82"/>
          <p:cNvSpPr txBox="1"/>
          <p:nvPr/>
        </p:nvSpPr>
        <p:spPr>
          <a:xfrm>
            <a:off x="716700" y="1188000"/>
            <a:ext cx="7710600" cy="3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rgbClr val="0E2A47"/>
              </a:buClr>
              <a:buSzPts val="1100"/>
            </a:pPr>
            <a:r>
              <a:rPr lang="en-ID" sz="1100" dirty="0">
                <a:solidFill>
                  <a:schemeClr val="lt1"/>
                </a:solidFill>
                <a:hlinkClick r:id="rId3"/>
              </a:rPr>
              <a:t>https://www.dicoding.com/blog/white-box-testing/</a:t>
            </a:r>
            <a:endParaRPr lang="en-ID" sz="1100" dirty="0">
              <a:solidFill>
                <a:schemeClr val="lt1"/>
              </a:solidFill>
            </a:endParaRPr>
          </a:p>
          <a:p>
            <a:pPr lvl="0">
              <a:buClr>
                <a:srgbClr val="0E2A47"/>
              </a:buClr>
              <a:buSzPts val="1100"/>
            </a:pPr>
            <a:r>
              <a:rPr lang="en-ID" sz="1000" dirty="0">
                <a:solidFill>
                  <a:schemeClr val="lt1"/>
                </a:solidFill>
                <a:hlinkClick r:id="rId4"/>
              </a:rPr>
              <a:t>https://www.geeksforgeeks.org/software-engineering-white-box-testing/\</a:t>
            </a:r>
            <a:endParaRPr lang="en-ID" sz="1000" dirty="0">
              <a:solidFill>
                <a:schemeClr val="lt1"/>
              </a:solidFill>
            </a:endParaRPr>
          </a:p>
          <a:p>
            <a:pPr lvl="0">
              <a:buClr>
                <a:srgbClr val="0E2A47"/>
              </a:buClr>
              <a:buSzPts val="1100"/>
            </a:pPr>
            <a:r>
              <a:rPr lang="en-ID" sz="1000" dirty="0">
                <a:solidFill>
                  <a:schemeClr val="lt1"/>
                </a:solidFill>
                <a:hlinkClick r:id="rId5"/>
              </a:rPr>
              <a:t>https://www.turing.com/kb/unit-testing-in-python</a:t>
            </a:r>
            <a:endParaRPr lang="en-ID" sz="1000" dirty="0">
              <a:solidFill>
                <a:schemeClr val="lt1"/>
              </a:solidFill>
            </a:endParaRPr>
          </a:p>
          <a:p>
            <a:pPr lvl="0">
              <a:buClr>
                <a:srgbClr val="0E2A47"/>
              </a:buClr>
              <a:buSzPts val="1100"/>
            </a:pPr>
            <a:r>
              <a:rPr lang="en-ID" sz="1000" dirty="0">
                <a:solidFill>
                  <a:schemeClr val="lt1"/>
                </a:solidFill>
                <a:hlinkClick r:id="rId6"/>
              </a:rPr>
              <a:t>https://codepolitan.com/blog/mengenal-unit-testing-dengan-python-596da4e55cd01</a:t>
            </a:r>
            <a:endParaRPr lang="en-ID" sz="1000" dirty="0">
              <a:solidFill>
                <a:schemeClr val="lt1"/>
              </a:solidFill>
            </a:endParaRPr>
          </a:p>
          <a:p>
            <a:pPr lvl="0">
              <a:buClr>
                <a:srgbClr val="0E2A47"/>
              </a:buClr>
              <a:buSzPts val="1100"/>
            </a:pPr>
            <a:r>
              <a:rPr lang="en-ID" sz="1000" dirty="0">
                <a:solidFill>
                  <a:schemeClr val="lt1"/>
                </a:solidFill>
                <a:hlinkClick r:id="rId7"/>
              </a:rPr>
              <a:t>https://towardsdatascience.com/ci-cd-by-example-in-python-46f1533cb09d</a:t>
            </a:r>
            <a:endParaRPr lang="en-ID" sz="1000" dirty="0">
              <a:solidFill>
                <a:schemeClr val="lt1"/>
              </a:solidFill>
            </a:endParaRPr>
          </a:p>
          <a:p>
            <a:pPr lvl="0">
              <a:buClr>
                <a:srgbClr val="0E2A47"/>
              </a:buClr>
              <a:buSzPts val="1100"/>
            </a:pPr>
            <a:r>
              <a:rPr lang="en-ID" sz="1000" dirty="0">
                <a:solidFill>
                  <a:schemeClr val="lt1"/>
                </a:solidFill>
                <a:hlinkClick r:id="rId8"/>
              </a:rPr>
              <a:t>https://www.niagahoster.co.id/blog/ci-cd-adalah/</a:t>
            </a:r>
            <a:endParaRPr lang="en-ID" sz="1000" dirty="0">
              <a:solidFill>
                <a:schemeClr val="lt1"/>
              </a:solidFill>
            </a:endParaRPr>
          </a:p>
          <a:p>
            <a:pPr lvl="0">
              <a:buClr>
                <a:srgbClr val="0E2A47"/>
              </a:buClr>
              <a:buSzPts val="1100"/>
            </a:pPr>
            <a:r>
              <a:rPr lang="en-ID" sz="1000" dirty="0">
                <a:solidFill>
                  <a:schemeClr val="lt1"/>
                </a:solidFill>
                <a:hlinkClick r:id="rId9"/>
              </a:rPr>
              <a:t>https://www.digitalocean.com/community/tutorials/install-python-windows-10</a:t>
            </a:r>
            <a:endParaRPr lang="en-ID" sz="1000" dirty="0">
              <a:solidFill>
                <a:schemeClr val="lt1"/>
              </a:solidFill>
            </a:endParaRPr>
          </a:p>
          <a:p>
            <a:pPr lvl="0">
              <a:buClr>
                <a:srgbClr val="0E2A47"/>
              </a:buClr>
              <a:buSzPts val="1100"/>
            </a:pPr>
            <a:r>
              <a:rPr lang="en-ID" sz="1000" dirty="0">
                <a:solidFill>
                  <a:schemeClr val="lt1"/>
                </a:solidFill>
                <a:hlinkClick r:id="rId10"/>
              </a:rPr>
              <a:t>https://stackoverflow.com/questions/65348890/python-was-not-found-run-without-arguments-to-install-from-the-microsoft-store</a:t>
            </a:r>
            <a:endParaRPr lang="en-ID" sz="1000" dirty="0">
              <a:solidFill>
                <a:schemeClr val="lt1"/>
              </a:solidFill>
            </a:endParaRPr>
          </a:p>
          <a:p>
            <a:pPr lvl="0">
              <a:buClr>
                <a:srgbClr val="0E2A47"/>
              </a:buClr>
              <a:buSzPts val="1100"/>
            </a:pPr>
            <a:endParaRPr lang="en-ID" sz="1000" dirty="0">
              <a:solidFill>
                <a:schemeClr val="lt1"/>
              </a:solidFill>
            </a:endParaRPr>
          </a:p>
        </p:txBody>
      </p:sp>
      <p:sp>
        <p:nvSpPr>
          <p:cNvPr id="1449" name="Google Shape;1449;p82"/>
          <p:cNvSpPr txBox="1">
            <a:spLocks noGrp="1"/>
          </p:cNvSpPr>
          <p:nvPr>
            <p:ph type="title"/>
          </p:nvPr>
        </p:nvSpPr>
        <p:spPr>
          <a:xfrm>
            <a:off x="716700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>
                <a:solidFill>
                  <a:schemeClr val="lt1"/>
                </a:solidFill>
              </a:rPr>
              <a:t>Referensi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9"/>
          <p:cNvSpPr txBox="1">
            <a:spLocks noGrp="1"/>
          </p:cNvSpPr>
          <p:nvPr>
            <p:ph type="title"/>
          </p:nvPr>
        </p:nvSpPr>
        <p:spPr>
          <a:xfrm>
            <a:off x="4365388" y="2197050"/>
            <a:ext cx="39381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Rizky</a:t>
            </a:r>
            <a:r>
              <a:rPr lang="en-US" sz="2400" dirty="0"/>
              <a:t> </a:t>
            </a:r>
            <a:r>
              <a:rPr lang="en-US" sz="2400" dirty="0" err="1"/>
              <a:t>Maolana</a:t>
            </a:r>
            <a:r>
              <a:rPr lang="en-US" sz="2400" dirty="0"/>
              <a:t> Firdaus</a:t>
            </a:r>
            <a:br>
              <a:rPr lang="en-US" sz="2400" dirty="0"/>
            </a:br>
            <a:r>
              <a:rPr lang="en-US" sz="2400" dirty="0"/>
              <a:t>201011400134</a:t>
            </a:r>
            <a:endParaRPr sz="2400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65A5236-A72D-4CBF-B4D6-B7FD0839A52F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9340" r="19340"/>
          <a:stretch>
            <a:fillRect/>
          </a:stretch>
        </p:blipFill>
        <p:spPr>
          <a:xfrm>
            <a:off x="892412" y="1182600"/>
            <a:ext cx="3245400" cy="2778300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4"/>
          <p:cNvSpPr txBox="1"/>
          <p:nvPr/>
        </p:nvSpPr>
        <p:spPr>
          <a:xfrm>
            <a:off x="435168" y="1333050"/>
            <a:ext cx="8273614" cy="24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D" dirty="0" err="1">
                <a:solidFill>
                  <a:schemeClr val="bg1"/>
                </a:solidFill>
              </a:rPr>
              <a:t>Pengujian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adalah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fase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penting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dalam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pengembangan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perangkat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lunak</a:t>
            </a:r>
            <a:r>
              <a:rPr lang="en-ID" dirty="0">
                <a:solidFill>
                  <a:schemeClr val="bg1"/>
                </a:solidFill>
              </a:rPr>
              <a:t>. Unit </a:t>
            </a:r>
            <a:r>
              <a:rPr lang="en-ID" dirty="0" err="1">
                <a:solidFill>
                  <a:schemeClr val="bg1"/>
                </a:solidFill>
              </a:rPr>
              <a:t>adalah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komponen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perangkat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lunak</a:t>
            </a:r>
            <a:r>
              <a:rPr lang="en-ID" dirty="0">
                <a:solidFill>
                  <a:schemeClr val="bg1"/>
                </a:solidFill>
              </a:rPr>
              <a:t> sub-</a:t>
            </a:r>
            <a:r>
              <a:rPr lang="en-ID" dirty="0" err="1">
                <a:solidFill>
                  <a:schemeClr val="bg1"/>
                </a:solidFill>
              </a:rPr>
              <a:t>dimensi</a:t>
            </a:r>
            <a:r>
              <a:rPr lang="en-ID" dirty="0">
                <a:solidFill>
                  <a:schemeClr val="bg1"/>
                </a:solidFill>
              </a:rPr>
              <a:t> yang </a:t>
            </a:r>
            <a:r>
              <a:rPr lang="en-ID" dirty="0" err="1">
                <a:solidFill>
                  <a:schemeClr val="bg1"/>
                </a:solidFill>
              </a:rPr>
              <a:t>dapat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diuji</a:t>
            </a:r>
            <a:r>
              <a:rPr lang="en-ID" dirty="0">
                <a:solidFill>
                  <a:schemeClr val="bg1"/>
                </a:solidFill>
              </a:rPr>
              <a:t>. </a:t>
            </a:r>
            <a:r>
              <a:rPr lang="en-ID" dirty="0" err="1">
                <a:solidFill>
                  <a:schemeClr val="bg1"/>
                </a:solidFill>
              </a:rPr>
              <a:t>Seringkali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memiliki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beberapa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masukan</a:t>
            </a:r>
            <a:r>
              <a:rPr lang="en-ID" dirty="0">
                <a:solidFill>
                  <a:schemeClr val="bg1"/>
                </a:solidFill>
              </a:rPr>
              <a:t> dan </a:t>
            </a:r>
            <a:r>
              <a:rPr lang="en-ID" dirty="0" err="1">
                <a:solidFill>
                  <a:schemeClr val="bg1"/>
                </a:solidFill>
              </a:rPr>
              <a:t>satu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keluaran</a:t>
            </a:r>
            <a:r>
              <a:rPr lang="en-ID" dirty="0">
                <a:solidFill>
                  <a:schemeClr val="bg1"/>
                </a:solidFill>
              </a:rPr>
              <a:t>. </a:t>
            </a:r>
            <a:r>
              <a:rPr lang="en-ID" dirty="0" err="1">
                <a:solidFill>
                  <a:schemeClr val="bg1"/>
                </a:solidFill>
              </a:rPr>
              <a:t>Komponen</a:t>
            </a:r>
            <a:r>
              <a:rPr lang="en-ID" dirty="0">
                <a:solidFill>
                  <a:schemeClr val="bg1"/>
                </a:solidFill>
              </a:rPr>
              <a:t> individual </a:t>
            </a:r>
            <a:r>
              <a:rPr lang="en-ID" dirty="0" err="1">
                <a:solidFill>
                  <a:schemeClr val="bg1"/>
                </a:solidFill>
              </a:rPr>
              <a:t>dari</a:t>
            </a:r>
            <a:r>
              <a:rPr lang="en-ID" dirty="0">
                <a:solidFill>
                  <a:schemeClr val="bg1"/>
                </a:solidFill>
              </a:rPr>
              <a:t> program </a:t>
            </a:r>
            <a:r>
              <a:rPr lang="en-ID" dirty="0" err="1">
                <a:solidFill>
                  <a:schemeClr val="bg1"/>
                </a:solidFill>
              </a:rPr>
              <a:t>perangkat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lunak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atau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aplikasi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diuji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selama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pengujian</a:t>
            </a:r>
            <a:r>
              <a:rPr lang="en-ID" dirty="0">
                <a:solidFill>
                  <a:schemeClr val="bg1"/>
                </a:solidFill>
              </a:rPr>
              <a:t> unit.</a:t>
            </a:r>
          </a:p>
          <a:p>
            <a:pPr fontAlgn="base"/>
            <a:r>
              <a:rPr lang="en-ID" dirty="0" err="1">
                <a:solidFill>
                  <a:schemeClr val="bg1"/>
                </a:solidFill>
              </a:rPr>
              <a:t>Keseluruhan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struktur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hanya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akan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berfungsi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secara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efektif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jika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seluruh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komponennya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bekerja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dengan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baik</a:t>
            </a:r>
            <a:r>
              <a:rPr lang="en-ID" dirty="0">
                <a:solidFill>
                  <a:schemeClr val="bg1"/>
                </a:solidFill>
              </a:rPr>
              <a:t>. </a:t>
            </a:r>
            <a:r>
              <a:rPr lang="en-ID" dirty="0" err="1">
                <a:solidFill>
                  <a:schemeClr val="bg1"/>
                </a:solidFill>
              </a:rPr>
              <a:t>Tujuan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utama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pengujian</a:t>
            </a:r>
            <a:r>
              <a:rPr lang="en-ID" dirty="0">
                <a:solidFill>
                  <a:schemeClr val="bg1"/>
                </a:solidFill>
              </a:rPr>
              <a:t> unit </a:t>
            </a:r>
            <a:r>
              <a:rPr lang="en-ID" dirty="0" err="1">
                <a:solidFill>
                  <a:schemeClr val="bg1"/>
                </a:solidFill>
              </a:rPr>
              <a:t>adalah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untuk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menjamin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bahwa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setiap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komponen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berjalan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dengan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lancar</a:t>
            </a:r>
            <a:r>
              <a:rPr lang="en-ID" dirty="0">
                <a:solidFill>
                  <a:schemeClr val="bg1"/>
                </a:solidFill>
              </a:rPr>
              <a:t>. </a:t>
            </a:r>
            <a:r>
              <a:rPr lang="en-ID" dirty="0" err="1">
                <a:solidFill>
                  <a:schemeClr val="bg1"/>
                </a:solidFill>
              </a:rPr>
              <a:t>Umumnya</a:t>
            </a:r>
            <a:r>
              <a:rPr lang="en-ID" dirty="0">
                <a:solidFill>
                  <a:schemeClr val="bg1"/>
                </a:solidFill>
              </a:rPr>
              <a:t>, </a:t>
            </a:r>
            <a:r>
              <a:rPr lang="en-ID" dirty="0" err="1">
                <a:solidFill>
                  <a:schemeClr val="bg1"/>
                </a:solidFill>
              </a:rPr>
              <a:t>pengembang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perangkat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lunak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sendiri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melakukan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pengujian</a:t>
            </a:r>
            <a:r>
              <a:rPr lang="en-ID" dirty="0">
                <a:solidFill>
                  <a:schemeClr val="bg1"/>
                </a:solidFill>
              </a:rPr>
              <a:t> unit.</a:t>
            </a:r>
          </a:p>
          <a:p>
            <a:pPr fontAlgn="base"/>
            <a:r>
              <a:rPr lang="en-ID" dirty="0" err="1">
                <a:solidFill>
                  <a:schemeClr val="bg1"/>
                </a:solidFill>
              </a:rPr>
              <a:t>Pengujian</a:t>
            </a:r>
            <a:r>
              <a:rPr lang="en-ID" dirty="0">
                <a:solidFill>
                  <a:schemeClr val="bg1"/>
                </a:solidFill>
              </a:rPr>
              <a:t> unit </a:t>
            </a:r>
            <a:r>
              <a:rPr lang="en-ID" dirty="0" err="1">
                <a:solidFill>
                  <a:schemeClr val="bg1"/>
                </a:solidFill>
              </a:rPr>
              <a:t>secara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garis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besar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dapat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diklasifikasikan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menjadi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dua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jenis</a:t>
            </a:r>
            <a:r>
              <a:rPr lang="en-ID" dirty="0">
                <a:solidFill>
                  <a:schemeClr val="bg1"/>
                </a:solidFill>
              </a:rPr>
              <a:t>:</a:t>
            </a:r>
          </a:p>
          <a:p>
            <a:pPr fontAlgn="base"/>
            <a:r>
              <a:rPr lang="en-ID" dirty="0" err="1">
                <a:solidFill>
                  <a:schemeClr val="bg1"/>
                </a:solidFill>
              </a:rPr>
              <a:t>petunjuk</a:t>
            </a:r>
            <a:endParaRPr lang="en-ID" dirty="0">
              <a:solidFill>
                <a:schemeClr val="bg1"/>
              </a:solidFill>
            </a:endParaRPr>
          </a:p>
          <a:p>
            <a:pPr fontAlgn="base"/>
            <a:r>
              <a:rPr lang="en-ID" dirty="0" err="1">
                <a:solidFill>
                  <a:schemeClr val="bg1"/>
                </a:solidFill>
              </a:rPr>
              <a:t>Otomatis</a:t>
            </a:r>
            <a:endParaRPr lang="en-ID" dirty="0">
              <a:solidFill>
                <a:schemeClr val="bg1"/>
              </a:solidFill>
            </a:endParaRPr>
          </a:p>
          <a:p>
            <a:pPr fontAlgn="base"/>
            <a:r>
              <a:rPr lang="en-ID" dirty="0">
                <a:solidFill>
                  <a:schemeClr val="bg1"/>
                </a:solidFill>
              </a:rPr>
              <a:t>Proses </a:t>
            </a:r>
            <a:r>
              <a:rPr lang="en-ID" dirty="0" err="1">
                <a:solidFill>
                  <a:schemeClr val="bg1"/>
                </a:solidFill>
              </a:rPr>
              <a:t>pengujian</a:t>
            </a:r>
            <a:r>
              <a:rPr lang="en-ID" dirty="0">
                <a:solidFill>
                  <a:schemeClr val="bg1"/>
                </a:solidFill>
              </a:rPr>
              <a:t> unit </a:t>
            </a:r>
            <a:r>
              <a:rPr lang="en-ID" dirty="0" err="1">
                <a:solidFill>
                  <a:schemeClr val="bg1"/>
                </a:solidFill>
              </a:rPr>
              <a:t>dalam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pengembangan</a:t>
            </a:r>
            <a:r>
              <a:rPr lang="en-ID" dirty="0">
                <a:solidFill>
                  <a:schemeClr val="bg1"/>
                </a:solidFill>
              </a:rPr>
              <a:t> program </a:t>
            </a:r>
            <a:r>
              <a:rPr lang="en-ID" dirty="0" err="1">
                <a:solidFill>
                  <a:schemeClr val="bg1"/>
                </a:solidFill>
              </a:rPr>
              <a:t>sering</a:t>
            </a:r>
            <a:r>
              <a:rPr lang="en-ID" dirty="0">
                <a:solidFill>
                  <a:schemeClr val="bg1"/>
                </a:solidFill>
              </a:rPr>
              <a:t> kali </a:t>
            </a:r>
            <a:r>
              <a:rPr lang="en-ID" dirty="0" err="1">
                <a:solidFill>
                  <a:schemeClr val="bg1"/>
                </a:solidFill>
              </a:rPr>
              <a:t>didasarkan</a:t>
            </a:r>
            <a:r>
              <a:rPr lang="en-ID" dirty="0">
                <a:solidFill>
                  <a:schemeClr val="bg1"/>
                </a:solidFill>
              </a:rPr>
              <a:t> pada </a:t>
            </a:r>
            <a:r>
              <a:rPr lang="en-ID" dirty="0" err="1">
                <a:solidFill>
                  <a:schemeClr val="bg1"/>
                </a:solidFill>
              </a:rPr>
              <a:t>kerangka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berikut</a:t>
            </a:r>
            <a:r>
              <a:rPr lang="en-ID" dirty="0">
                <a:solidFill>
                  <a:schemeClr val="bg1"/>
                </a:solidFill>
              </a:rPr>
              <a:t>:</a:t>
            </a:r>
          </a:p>
          <a:p>
            <a:pPr fontAlgn="base"/>
            <a:r>
              <a:rPr lang="en-ID" dirty="0" err="1">
                <a:solidFill>
                  <a:schemeClr val="bg1"/>
                </a:solidFill>
              </a:rPr>
              <a:t>Kembangkan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kasus</a:t>
            </a:r>
            <a:r>
              <a:rPr lang="en-ID" dirty="0">
                <a:solidFill>
                  <a:schemeClr val="bg1"/>
                </a:solidFill>
              </a:rPr>
              <a:t> uji &gt;&gt; </a:t>
            </a:r>
            <a:r>
              <a:rPr lang="en-ID" dirty="0" err="1">
                <a:solidFill>
                  <a:schemeClr val="bg1"/>
                </a:solidFill>
              </a:rPr>
              <a:t>Periksa</a:t>
            </a:r>
            <a:r>
              <a:rPr lang="en-ID" dirty="0">
                <a:solidFill>
                  <a:schemeClr val="bg1"/>
                </a:solidFill>
              </a:rPr>
              <a:t> dan </a:t>
            </a:r>
            <a:r>
              <a:rPr lang="en-ID" dirty="0" err="1">
                <a:solidFill>
                  <a:schemeClr val="bg1"/>
                </a:solidFill>
              </a:rPr>
              <a:t>modifikasi</a:t>
            </a:r>
            <a:r>
              <a:rPr lang="en-ID" dirty="0">
                <a:solidFill>
                  <a:schemeClr val="bg1"/>
                </a:solidFill>
              </a:rPr>
              <a:t> &gt;&gt; </a:t>
            </a:r>
            <a:r>
              <a:rPr lang="en-ID" dirty="0" err="1">
                <a:solidFill>
                  <a:schemeClr val="bg1"/>
                </a:solidFill>
              </a:rPr>
              <a:t>Garis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dasar</a:t>
            </a:r>
            <a:r>
              <a:rPr lang="en-ID" dirty="0">
                <a:solidFill>
                  <a:schemeClr val="bg1"/>
                </a:solidFill>
              </a:rPr>
              <a:t> &gt;&gt; </a:t>
            </a:r>
            <a:r>
              <a:rPr lang="en-ID" dirty="0" err="1">
                <a:solidFill>
                  <a:schemeClr val="bg1"/>
                </a:solidFill>
              </a:rPr>
              <a:t>Laksanakan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kasus</a:t>
            </a:r>
            <a:r>
              <a:rPr lang="en-ID" dirty="0">
                <a:solidFill>
                  <a:schemeClr val="bg1"/>
                </a:solidFill>
              </a:rPr>
              <a:t> uji</a:t>
            </a:r>
          </a:p>
          <a:p>
            <a:pPr lvl="0"/>
            <a:endParaRPr dirty="0">
              <a:solidFill>
                <a:schemeClr val="bg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516" name="Google Shape;516;p5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D" i="1" dirty="0"/>
              <a:t>Unit Test</a:t>
            </a:r>
            <a:endParaRPr lang="en-ID" dirty="0"/>
          </a:p>
        </p:txBody>
      </p:sp>
      <p:sp>
        <p:nvSpPr>
          <p:cNvPr id="517" name="Google Shape;517;p54"/>
          <p:cNvSpPr txBox="1"/>
          <p:nvPr/>
        </p:nvSpPr>
        <p:spPr>
          <a:xfrm>
            <a:off x="713225" y="1410525"/>
            <a:ext cx="48348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4"/>
          <p:cNvSpPr txBox="1"/>
          <p:nvPr/>
        </p:nvSpPr>
        <p:spPr>
          <a:xfrm>
            <a:off x="4200526" y="911567"/>
            <a:ext cx="4422532" cy="3689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D" dirty="0">
                <a:solidFill>
                  <a:schemeClr val="bg1"/>
                </a:solidFill>
              </a:rPr>
              <a:t>Program di </a:t>
            </a:r>
            <a:r>
              <a:rPr lang="en-ID" dirty="0" err="1">
                <a:solidFill>
                  <a:schemeClr val="bg1"/>
                </a:solidFill>
              </a:rPr>
              <a:t>samping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penulis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simpan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dengan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nama</a:t>
            </a:r>
            <a:r>
              <a:rPr lang="en-ID" dirty="0">
                <a:solidFill>
                  <a:schemeClr val="bg1"/>
                </a:solidFill>
              </a:rPr>
              <a:t> unitTest.py. </a:t>
            </a:r>
            <a:r>
              <a:rPr lang="en-ID" dirty="0" err="1">
                <a:solidFill>
                  <a:schemeClr val="bg1"/>
                </a:solidFill>
              </a:rPr>
              <a:t>Pembaca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bisa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menyimpannya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dengan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nama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apapun</a:t>
            </a:r>
            <a:r>
              <a:rPr lang="en-ID" dirty="0">
                <a:solidFill>
                  <a:schemeClr val="bg1"/>
                </a:solidFill>
              </a:rPr>
              <a:t>.</a:t>
            </a:r>
          </a:p>
          <a:p>
            <a:pPr lvl="0"/>
            <a:endParaRPr lang="en-ID" dirty="0">
              <a:solidFill>
                <a:schemeClr val="bg1"/>
              </a:solidFill>
            </a:endParaRPr>
          </a:p>
          <a:p>
            <a:pPr lvl="0"/>
            <a:r>
              <a:rPr lang="en-ID" dirty="0" err="1">
                <a:solidFill>
                  <a:schemeClr val="bg1"/>
                </a:solidFill>
              </a:rPr>
              <a:t>Kondisi</a:t>
            </a:r>
            <a:r>
              <a:rPr lang="en-ID" dirty="0">
                <a:solidFill>
                  <a:schemeClr val="bg1"/>
                </a:solidFill>
              </a:rPr>
              <a:t> name == 'main' </a:t>
            </a:r>
            <a:r>
              <a:rPr lang="en-ID" dirty="0" err="1">
                <a:solidFill>
                  <a:schemeClr val="bg1"/>
                </a:solidFill>
              </a:rPr>
              <a:t>akan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bernilai</a:t>
            </a:r>
            <a:r>
              <a:rPr lang="en-ID" dirty="0">
                <a:solidFill>
                  <a:schemeClr val="bg1"/>
                </a:solidFill>
              </a:rPr>
              <a:t> true </a:t>
            </a:r>
            <a:r>
              <a:rPr lang="en-ID" dirty="0" err="1">
                <a:solidFill>
                  <a:schemeClr val="bg1"/>
                </a:solidFill>
              </a:rPr>
              <a:t>jika</a:t>
            </a:r>
            <a:r>
              <a:rPr lang="en-ID" dirty="0">
                <a:solidFill>
                  <a:schemeClr val="bg1"/>
                </a:solidFill>
              </a:rPr>
              <a:t> program </a:t>
            </a:r>
            <a:r>
              <a:rPr lang="en-ID" dirty="0" err="1">
                <a:solidFill>
                  <a:schemeClr val="bg1"/>
                </a:solidFill>
              </a:rPr>
              <a:t>ini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dijalankan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lewat</a:t>
            </a:r>
            <a:r>
              <a:rPr lang="en-ID" dirty="0">
                <a:solidFill>
                  <a:schemeClr val="bg1"/>
                </a:solidFill>
              </a:rPr>
              <a:t> terminal, </a:t>
            </a:r>
            <a:r>
              <a:rPr lang="en-ID" dirty="0" err="1">
                <a:solidFill>
                  <a:schemeClr val="bg1"/>
                </a:solidFill>
              </a:rPr>
              <a:t>jadi</a:t>
            </a:r>
            <a:r>
              <a:rPr lang="en-ID" dirty="0">
                <a:solidFill>
                  <a:schemeClr val="bg1"/>
                </a:solidFill>
              </a:rPr>
              <a:t> program </a:t>
            </a:r>
            <a:r>
              <a:rPr lang="en-ID" dirty="0" err="1">
                <a:solidFill>
                  <a:schemeClr val="bg1"/>
                </a:solidFill>
              </a:rPr>
              <a:t>akan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berjalan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dengan</a:t>
            </a:r>
            <a:r>
              <a:rPr lang="en-ID" dirty="0">
                <a:solidFill>
                  <a:schemeClr val="bg1"/>
                </a:solidFill>
              </a:rPr>
              <a:t> normal </a:t>
            </a:r>
            <a:r>
              <a:rPr lang="en-ID" dirty="0" err="1">
                <a:solidFill>
                  <a:schemeClr val="bg1"/>
                </a:solidFill>
              </a:rPr>
              <a:t>saat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kita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menggunakan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perintah</a:t>
            </a:r>
            <a:r>
              <a:rPr lang="en-ID" dirty="0">
                <a:solidFill>
                  <a:schemeClr val="bg1"/>
                </a:solidFill>
              </a:rPr>
              <a:t> python unitTest.py.</a:t>
            </a:r>
          </a:p>
          <a:p>
            <a:pPr lvl="0"/>
            <a:endParaRPr lang="en-ID" dirty="0">
              <a:solidFill>
                <a:schemeClr val="bg1"/>
              </a:solidFill>
            </a:endParaRPr>
          </a:p>
          <a:p>
            <a:pPr lvl="0"/>
            <a:r>
              <a:rPr lang="en-ID" dirty="0" err="1">
                <a:solidFill>
                  <a:schemeClr val="bg1"/>
                </a:solidFill>
              </a:rPr>
              <a:t>Tes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adalah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fungsi-fungsi</a:t>
            </a:r>
            <a:r>
              <a:rPr lang="en-ID" dirty="0">
                <a:solidFill>
                  <a:schemeClr val="bg1"/>
                </a:solidFill>
              </a:rPr>
              <a:t> yang </a:t>
            </a:r>
            <a:r>
              <a:rPr lang="en-ID" dirty="0" err="1">
                <a:solidFill>
                  <a:schemeClr val="bg1"/>
                </a:solidFill>
              </a:rPr>
              <a:t>ada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didalam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sebuah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kelas</a:t>
            </a:r>
            <a:r>
              <a:rPr lang="en-ID" dirty="0">
                <a:solidFill>
                  <a:schemeClr val="bg1"/>
                </a:solidFill>
              </a:rPr>
              <a:t> yang </a:t>
            </a:r>
            <a:r>
              <a:rPr lang="en-ID" dirty="0" err="1">
                <a:solidFill>
                  <a:schemeClr val="bg1"/>
                </a:solidFill>
              </a:rPr>
              <a:t>diturunkan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dari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unittest.TestCase</a:t>
            </a:r>
            <a:r>
              <a:rPr lang="en-ID" dirty="0">
                <a:solidFill>
                  <a:schemeClr val="bg1"/>
                </a:solidFill>
              </a:rPr>
              <a:t> dan </a:t>
            </a:r>
            <a:r>
              <a:rPr lang="en-ID" dirty="0" err="1">
                <a:solidFill>
                  <a:schemeClr val="bg1"/>
                </a:solidFill>
              </a:rPr>
              <a:t>tes-tes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tersebut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merupakan</a:t>
            </a:r>
            <a:r>
              <a:rPr lang="en-ID" dirty="0">
                <a:solidFill>
                  <a:schemeClr val="bg1"/>
                </a:solidFill>
              </a:rPr>
              <a:t> salah </a:t>
            </a:r>
            <a:r>
              <a:rPr lang="en-ID" dirty="0" err="1">
                <a:solidFill>
                  <a:schemeClr val="bg1"/>
                </a:solidFill>
              </a:rPr>
              <a:t>satu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fungsi</a:t>
            </a:r>
            <a:r>
              <a:rPr lang="en-ID" dirty="0">
                <a:solidFill>
                  <a:schemeClr val="bg1"/>
                </a:solidFill>
              </a:rPr>
              <a:t> assert. Pada </a:t>
            </a:r>
            <a:r>
              <a:rPr lang="en-ID" dirty="0" err="1">
                <a:solidFill>
                  <a:schemeClr val="bg1"/>
                </a:solidFill>
              </a:rPr>
              <a:t>contoh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kode</a:t>
            </a:r>
            <a:r>
              <a:rPr lang="en-ID" dirty="0">
                <a:solidFill>
                  <a:schemeClr val="bg1"/>
                </a:solidFill>
              </a:rPr>
              <a:t> di </a:t>
            </a:r>
            <a:r>
              <a:rPr lang="en-ID" dirty="0" err="1">
                <a:solidFill>
                  <a:schemeClr val="bg1"/>
                </a:solidFill>
              </a:rPr>
              <a:t>atas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kita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menggunakan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assertEqual</a:t>
            </a:r>
            <a:r>
              <a:rPr lang="en-ID" dirty="0">
                <a:solidFill>
                  <a:schemeClr val="bg1"/>
                </a:solidFill>
              </a:rPr>
              <a:t>() yang </a:t>
            </a:r>
            <a:r>
              <a:rPr lang="en-ID" dirty="0" err="1">
                <a:solidFill>
                  <a:schemeClr val="bg1"/>
                </a:solidFill>
              </a:rPr>
              <a:t>membandingkan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nilai</a:t>
            </a:r>
            <a:r>
              <a:rPr lang="en-ID" dirty="0">
                <a:solidFill>
                  <a:schemeClr val="bg1"/>
                </a:solidFill>
              </a:rPr>
              <a:t> yang </a:t>
            </a:r>
            <a:r>
              <a:rPr lang="en-ID" dirty="0" err="1">
                <a:solidFill>
                  <a:schemeClr val="bg1"/>
                </a:solidFill>
              </a:rPr>
              <a:t>dihasilkan</a:t>
            </a:r>
            <a:r>
              <a:rPr lang="en-ID" dirty="0">
                <a:solidFill>
                  <a:schemeClr val="bg1"/>
                </a:solidFill>
              </a:rPr>
              <a:t> oleh </a:t>
            </a:r>
            <a:r>
              <a:rPr lang="en-ID" dirty="0" err="1">
                <a:solidFill>
                  <a:schemeClr val="bg1"/>
                </a:solidFill>
              </a:rPr>
              <a:t>fungsi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romannumeral</a:t>
            </a:r>
            <a:r>
              <a:rPr lang="en-ID" dirty="0">
                <a:solidFill>
                  <a:schemeClr val="bg1"/>
                </a:solidFill>
              </a:rPr>
              <a:t>() </a:t>
            </a:r>
            <a:r>
              <a:rPr lang="en-ID" dirty="0" err="1">
                <a:solidFill>
                  <a:schemeClr val="bg1"/>
                </a:solidFill>
              </a:rPr>
              <a:t>dengan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nilai</a:t>
            </a:r>
            <a:r>
              <a:rPr lang="en-ID" dirty="0">
                <a:solidFill>
                  <a:schemeClr val="bg1"/>
                </a:solidFill>
              </a:rPr>
              <a:t> yang </a:t>
            </a:r>
            <a:r>
              <a:rPr lang="en-ID" dirty="0" err="1">
                <a:solidFill>
                  <a:schemeClr val="bg1"/>
                </a:solidFill>
              </a:rPr>
              <a:t>seharusnya</a:t>
            </a:r>
            <a:r>
              <a:rPr lang="en-ID" dirty="0">
                <a:solidFill>
                  <a:schemeClr val="bg1"/>
                </a:solidFill>
              </a:rPr>
              <a:t>.</a:t>
            </a:r>
            <a:endParaRPr dirty="0">
              <a:solidFill>
                <a:schemeClr val="bg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516" name="Google Shape;516;p54"/>
          <p:cNvSpPr txBox="1">
            <a:spLocks noGrp="1"/>
          </p:cNvSpPr>
          <p:nvPr>
            <p:ph type="title"/>
          </p:nvPr>
        </p:nvSpPr>
        <p:spPr>
          <a:xfrm>
            <a:off x="713225" y="1823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D" i="1" dirty="0" err="1"/>
              <a:t>Contoh</a:t>
            </a:r>
            <a:r>
              <a:rPr lang="en-ID" i="1" dirty="0"/>
              <a:t> test case</a:t>
            </a:r>
            <a:endParaRPr lang="en-ID" dirty="0"/>
          </a:p>
        </p:txBody>
      </p:sp>
      <p:sp>
        <p:nvSpPr>
          <p:cNvPr id="517" name="Google Shape;517;p54"/>
          <p:cNvSpPr txBox="1"/>
          <p:nvPr/>
        </p:nvSpPr>
        <p:spPr>
          <a:xfrm>
            <a:off x="713225" y="1410525"/>
            <a:ext cx="48348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24D46C-8051-47B9-8920-192919EAA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68" y="755013"/>
            <a:ext cx="3713366" cy="414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085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4"/>
          <p:cNvSpPr txBox="1"/>
          <p:nvPr/>
        </p:nvSpPr>
        <p:spPr>
          <a:xfrm>
            <a:off x="485775" y="911567"/>
            <a:ext cx="8137283" cy="3689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D" dirty="0">
                <a:solidFill>
                  <a:schemeClr val="bg1"/>
                </a:solidFill>
              </a:rPr>
              <a:t>Proses </a:t>
            </a:r>
            <a:r>
              <a:rPr lang="en-ID" dirty="0" err="1">
                <a:solidFill>
                  <a:schemeClr val="bg1"/>
                </a:solidFill>
              </a:rPr>
              <a:t>pengujian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dapat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dimulai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dengan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perintah</a:t>
            </a:r>
            <a:r>
              <a:rPr lang="en-ID" dirty="0">
                <a:solidFill>
                  <a:schemeClr val="bg1"/>
                </a:solidFill>
              </a:rPr>
              <a:t> : </a:t>
            </a:r>
          </a:p>
          <a:p>
            <a:pPr lvl="0"/>
            <a:endParaRPr lang="en-US" dirty="0">
              <a:solidFill>
                <a:schemeClr val="bg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lvl="0"/>
            <a:endParaRPr lang="en-US" dirty="0">
              <a:solidFill>
                <a:schemeClr val="bg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lvl="0"/>
            <a:endParaRPr lang="en-US" dirty="0">
              <a:solidFill>
                <a:schemeClr val="bg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lvl="0"/>
            <a:endParaRPr lang="en-US" dirty="0">
              <a:solidFill>
                <a:schemeClr val="bg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lvl="0"/>
            <a:endParaRPr lang="en-US" dirty="0">
              <a:solidFill>
                <a:schemeClr val="bg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lvl="0"/>
            <a:endParaRPr dirty="0">
              <a:solidFill>
                <a:schemeClr val="bg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516" name="Google Shape;516;p54"/>
          <p:cNvSpPr txBox="1">
            <a:spLocks noGrp="1"/>
          </p:cNvSpPr>
          <p:nvPr>
            <p:ph type="title"/>
          </p:nvPr>
        </p:nvSpPr>
        <p:spPr>
          <a:xfrm>
            <a:off x="713225" y="1823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D" i="1" dirty="0" err="1"/>
              <a:t>Contoh</a:t>
            </a:r>
            <a:r>
              <a:rPr lang="en-ID" i="1" dirty="0"/>
              <a:t> test case</a:t>
            </a:r>
            <a:endParaRPr lang="en-ID" dirty="0"/>
          </a:p>
        </p:txBody>
      </p:sp>
      <p:sp>
        <p:nvSpPr>
          <p:cNvPr id="517" name="Google Shape;517;p54"/>
          <p:cNvSpPr txBox="1"/>
          <p:nvPr/>
        </p:nvSpPr>
        <p:spPr>
          <a:xfrm>
            <a:off x="713225" y="1410525"/>
            <a:ext cx="48348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EC649A-7947-4166-9496-D8CF6D386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625" y="1324661"/>
            <a:ext cx="5300100" cy="36104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A87BA2-99A9-459B-9067-00B463400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92" y="1410525"/>
            <a:ext cx="2498353" cy="65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75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4"/>
          <p:cNvSpPr txBox="1"/>
          <p:nvPr/>
        </p:nvSpPr>
        <p:spPr>
          <a:xfrm>
            <a:off x="485775" y="911567"/>
            <a:ext cx="8137283" cy="3689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D" dirty="0">
                <a:solidFill>
                  <a:schemeClr val="bg1"/>
                </a:solidFill>
              </a:rPr>
              <a:t>Hasil </a:t>
            </a:r>
            <a:r>
              <a:rPr lang="en-ID" dirty="0" err="1">
                <a:solidFill>
                  <a:schemeClr val="bg1"/>
                </a:solidFill>
              </a:rPr>
              <a:t>pengujian</a:t>
            </a:r>
            <a:r>
              <a:rPr lang="en-ID" dirty="0">
                <a:solidFill>
                  <a:schemeClr val="bg1"/>
                </a:solidFill>
              </a:rPr>
              <a:t> yang </a:t>
            </a:r>
            <a:r>
              <a:rPr lang="en-ID" dirty="0" err="1">
                <a:solidFill>
                  <a:schemeClr val="bg1"/>
                </a:solidFill>
              </a:rPr>
              <a:t>kita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dapatkan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dari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perintah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unittest</a:t>
            </a:r>
            <a:r>
              <a:rPr lang="en-ID" dirty="0">
                <a:solidFill>
                  <a:schemeClr val="bg1"/>
                </a:solidFill>
              </a:rPr>
              <a:t> di </a:t>
            </a:r>
            <a:r>
              <a:rPr lang="en-ID" dirty="0" err="1">
                <a:solidFill>
                  <a:schemeClr val="bg1"/>
                </a:solidFill>
              </a:rPr>
              <a:t>atas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menunukkan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bahwa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tiga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dari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empat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tes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gagal</a:t>
            </a:r>
            <a:r>
              <a:rPr lang="en-ID" dirty="0">
                <a:solidFill>
                  <a:schemeClr val="bg1"/>
                </a:solidFill>
              </a:rPr>
              <a:t>. </a:t>
            </a:r>
            <a:r>
              <a:rPr lang="en-ID" dirty="0" err="1">
                <a:solidFill>
                  <a:schemeClr val="bg1"/>
                </a:solidFill>
              </a:rPr>
              <a:t>Ini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artinya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ada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bagian</a:t>
            </a:r>
            <a:r>
              <a:rPr lang="en-ID" dirty="0">
                <a:solidFill>
                  <a:schemeClr val="bg1"/>
                </a:solidFill>
              </a:rPr>
              <a:t> yang salah </a:t>
            </a:r>
            <a:r>
              <a:rPr lang="en-ID" dirty="0" err="1">
                <a:solidFill>
                  <a:schemeClr val="bg1"/>
                </a:solidFill>
              </a:rPr>
              <a:t>dalam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menentukan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angka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Romawi</a:t>
            </a:r>
            <a:r>
              <a:rPr lang="en-ID" dirty="0">
                <a:solidFill>
                  <a:schemeClr val="bg1"/>
                </a:solidFill>
              </a:rPr>
              <a:t>. </a:t>
            </a:r>
            <a:r>
              <a:rPr lang="en-ID" dirty="0" err="1">
                <a:solidFill>
                  <a:schemeClr val="bg1"/>
                </a:solidFill>
              </a:rPr>
              <a:t>Perintah</a:t>
            </a:r>
            <a:r>
              <a:rPr lang="en-ID" dirty="0">
                <a:solidFill>
                  <a:schemeClr val="bg1"/>
                </a:solidFill>
              </a:rPr>
              <a:t> </a:t>
            </a:r>
            <a:r>
              <a:rPr lang="en-ID" b="1" dirty="0">
                <a:solidFill>
                  <a:schemeClr val="bg1"/>
                </a:solidFill>
              </a:rPr>
              <a:t>continue</a:t>
            </a:r>
            <a:r>
              <a:rPr lang="en-ID" dirty="0">
                <a:solidFill>
                  <a:schemeClr val="bg1"/>
                </a:solidFill>
              </a:rPr>
              <a:t> </a:t>
            </a:r>
            <a:r>
              <a:rPr lang="en-ID" dirty="0" err="1">
                <a:solidFill>
                  <a:schemeClr val="bg1"/>
                </a:solidFill>
              </a:rPr>
              <a:t>seharusnya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adalah</a:t>
            </a:r>
            <a:r>
              <a:rPr lang="en-ID" dirty="0">
                <a:solidFill>
                  <a:schemeClr val="bg1"/>
                </a:solidFill>
              </a:rPr>
              <a:t> </a:t>
            </a:r>
            <a:r>
              <a:rPr lang="en-ID" b="1" dirty="0">
                <a:solidFill>
                  <a:schemeClr val="bg1"/>
                </a:solidFill>
              </a:rPr>
              <a:t>break</a:t>
            </a:r>
            <a:r>
              <a:rPr lang="en-ID" dirty="0">
                <a:solidFill>
                  <a:schemeClr val="bg1"/>
                </a:solidFill>
              </a:rPr>
              <a:t>. </a:t>
            </a:r>
            <a:r>
              <a:rPr lang="en-ID" dirty="0" err="1">
                <a:solidFill>
                  <a:schemeClr val="bg1"/>
                </a:solidFill>
              </a:rPr>
              <a:t>Jika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pembaca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memperbaiki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kode</a:t>
            </a:r>
            <a:r>
              <a:rPr lang="en-ID" dirty="0">
                <a:solidFill>
                  <a:schemeClr val="bg1"/>
                </a:solidFill>
              </a:rPr>
              <a:t> yang </a:t>
            </a:r>
            <a:r>
              <a:rPr lang="en-ID" dirty="0" err="1">
                <a:solidFill>
                  <a:schemeClr val="bg1"/>
                </a:solidFill>
              </a:rPr>
              <a:t>sudah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ada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maka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hasil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tes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seharusnya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berhasil</a:t>
            </a:r>
            <a:r>
              <a:rPr lang="en-ID" dirty="0">
                <a:solidFill>
                  <a:schemeClr val="bg1"/>
                </a:solidFill>
              </a:rPr>
              <a:t> 100%. </a:t>
            </a:r>
          </a:p>
          <a:p>
            <a:pPr lvl="0"/>
            <a:endParaRPr lang="en-US" dirty="0">
              <a:solidFill>
                <a:schemeClr val="bg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lvl="0"/>
            <a:endParaRPr lang="en-US" dirty="0">
              <a:solidFill>
                <a:schemeClr val="bg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lvl="0"/>
            <a:endParaRPr lang="en-US" dirty="0">
              <a:solidFill>
                <a:schemeClr val="bg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lvl="0"/>
            <a:endParaRPr lang="en-US" dirty="0">
              <a:solidFill>
                <a:schemeClr val="bg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lvl="0"/>
            <a:endParaRPr lang="en-US" dirty="0">
              <a:solidFill>
                <a:schemeClr val="bg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lvl="0"/>
            <a:endParaRPr dirty="0">
              <a:solidFill>
                <a:schemeClr val="bg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516" name="Google Shape;516;p54"/>
          <p:cNvSpPr txBox="1">
            <a:spLocks noGrp="1"/>
          </p:cNvSpPr>
          <p:nvPr>
            <p:ph type="title"/>
          </p:nvPr>
        </p:nvSpPr>
        <p:spPr>
          <a:xfrm>
            <a:off x="713225" y="1823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D" i="1" dirty="0" err="1"/>
              <a:t>Contoh</a:t>
            </a:r>
            <a:r>
              <a:rPr lang="en-ID" i="1" dirty="0"/>
              <a:t> test case</a:t>
            </a:r>
            <a:endParaRPr lang="en-ID" dirty="0"/>
          </a:p>
        </p:txBody>
      </p:sp>
      <p:sp>
        <p:nvSpPr>
          <p:cNvPr id="517" name="Google Shape;517;p54"/>
          <p:cNvSpPr txBox="1"/>
          <p:nvPr/>
        </p:nvSpPr>
        <p:spPr>
          <a:xfrm>
            <a:off x="713225" y="1410525"/>
            <a:ext cx="48348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4417B8-CDEC-41C7-92F6-3442C4052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42" y="2041595"/>
            <a:ext cx="6163535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724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4"/>
          <p:cNvSpPr txBox="1"/>
          <p:nvPr/>
        </p:nvSpPr>
        <p:spPr>
          <a:xfrm>
            <a:off x="713224" y="1790850"/>
            <a:ext cx="6273363" cy="24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D" i="1" dirty="0">
                <a:solidFill>
                  <a:srgbClr val="FFFFFF"/>
                </a:solidFill>
              </a:rPr>
              <a:t>White box testing </a:t>
            </a:r>
            <a:r>
              <a:rPr lang="en-ID" dirty="0" err="1">
                <a:solidFill>
                  <a:srgbClr val="FFFFFF"/>
                </a:solidFill>
              </a:rPr>
              <a:t>atau</a:t>
            </a:r>
            <a:r>
              <a:rPr lang="en-ID" dirty="0">
                <a:solidFill>
                  <a:srgbClr val="FFFFFF"/>
                </a:solidFill>
              </a:rPr>
              <a:t> yang </a:t>
            </a:r>
            <a:r>
              <a:rPr lang="en-ID" dirty="0" err="1">
                <a:solidFill>
                  <a:srgbClr val="FFFFFF"/>
                </a:solidFill>
              </a:rPr>
              <a:t>dapat</a:t>
            </a:r>
            <a:r>
              <a:rPr lang="en-ID" dirty="0">
                <a:solidFill>
                  <a:srgbClr val="FFFFFF"/>
                </a:solidFill>
              </a:rPr>
              <a:t> </a:t>
            </a:r>
            <a:r>
              <a:rPr lang="en-ID" dirty="0" err="1">
                <a:solidFill>
                  <a:srgbClr val="FFFFFF"/>
                </a:solidFill>
              </a:rPr>
              <a:t>diartikan</a:t>
            </a:r>
            <a:r>
              <a:rPr lang="en-ID" dirty="0">
                <a:solidFill>
                  <a:srgbClr val="FFFFFF"/>
                </a:solidFill>
              </a:rPr>
              <a:t> </a:t>
            </a:r>
            <a:r>
              <a:rPr lang="en-ID" dirty="0" err="1">
                <a:solidFill>
                  <a:srgbClr val="FFFFFF"/>
                </a:solidFill>
              </a:rPr>
              <a:t>menjadi</a:t>
            </a:r>
            <a:r>
              <a:rPr lang="en-ID" dirty="0">
                <a:solidFill>
                  <a:srgbClr val="FFFFFF"/>
                </a:solidFill>
              </a:rPr>
              <a:t> “</a:t>
            </a:r>
            <a:r>
              <a:rPr lang="en-ID" dirty="0" err="1">
                <a:solidFill>
                  <a:srgbClr val="FFFFFF"/>
                </a:solidFill>
              </a:rPr>
              <a:t>pengujian</a:t>
            </a:r>
            <a:r>
              <a:rPr lang="en-ID" dirty="0">
                <a:solidFill>
                  <a:srgbClr val="FFFFFF"/>
                </a:solidFill>
              </a:rPr>
              <a:t> </a:t>
            </a:r>
            <a:r>
              <a:rPr lang="en-ID" dirty="0" err="1">
                <a:solidFill>
                  <a:srgbClr val="FFFFFF"/>
                </a:solidFill>
              </a:rPr>
              <a:t>kotak</a:t>
            </a:r>
            <a:r>
              <a:rPr lang="en-ID" dirty="0">
                <a:solidFill>
                  <a:srgbClr val="FFFFFF"/>
                </a:solidFill>
              </a:rPr>
              <a:t> </a:t>
            </a:r>
            <a:r>
              <a:rPr lang="en-ID" dirty="0" err="1">
                <a:solidFill>
                  <a:srgbClr val="FFFFFF"/>
                </a:solidFill>
              </a:rPr>
              <a:t>putih</a:t>
            </a:r>
            <a:r>
              <a:rPr lang="en-ID" dirty="0">
                <a:solidFill>
                  <a:srgbClr val="FFFFFF"/>
                </a:solidFill>
              </a:rPr>
              <a:t>” </a:t>
            </a:r>
            <a:r>
              <a:rPr lang="en-ID" dirty="0" err="1">
                <a:solidFill>
                  <a:srgbClr val="FFFFFF"/>
                </a:solidFill>
              </a:rPr>
              <a:t>adalah</a:t>
            </a:r>
            <a:r>
              <a:rPr lang="en-ID" dirty="0">
                <a:solidFill>
                  <a:srgbClr val="FFFFFF"/>
                </a:solidFill>
              </a:rPr>
              <a:t> </a:t>
            </a:r>
            <a:r>
              <a:rPr lang="en-ID" dirty="0" err="1">
                <a:solidFill>
                  <a:srgbClr val="FFFFFF"/>
                </a:solidFill>
              </a:rPr>
              <a:t>pengujian</a:t>
            </a:r>
            <a:r>
              <a:rPr lang="en-ID" dirty="0">
                <a:solidFill>
                  <a:srgbClr val="FFFFFF"/>
                </a:solidFill>
              </a:rPr>
              <a:t> yang </a:t>
            </a:r>
            <a:r>
              <a:rPr lang="en-ID" dirty="0" err="1">
                <a:solidFill>
                  <a:srgbClr val="FFFFFF"/>
                </a:solidFill>
              </a:rPr>
              <a:t>dilakukan</a:t>
            </a:r>
            <a:r>
              <a:rPr lang="en-ID" dirty="0">
                <a:solidFill>
                  <a:srgbClr val="FFFFFF"/>
                </a:solidFill>
              </a:rPr>
              <a:t> </a:t>
            </a:r>
            <a:r>
              <a:rPr lang="en-ID" dirty="0" err="1">
                <a:solidFill>
                  <a:srgbClr val="FFFFFF"/>
                </a:solidFill>
              </a:rPr>
              <a:t>untuk</a:t>
            </a:r>
            <a:r>
              <a:rPr lang="en-ID" dirty="0">
                <a:solidFill>
                  <a:srgbClr val="FFFFFF"/>
                </a:solidFill>
              </a:rPr>
              <a:t> </a:t>
            </a:r>
            <a:r>
              <a:rPr lang="en-ID" dirty="0" err="1">
                <a:solidFill>
                  <a:srgbClr val="FFFFFF"/>
                </a:solidFill>
              </a:rPr>
              <a:t>menguji</a:t>
            </a:r>
            <a:r>
              <a:rPr lang="en-ID" dirty="0">
                <a:solidFill>
                  <a:srgbClr val="FFFFFF"/>
                </a:solidFill>
              </a:rPr>
              <a:t> </a:t>
            </a:r>
            <a:r>
              <a:rPr lang="en-ID" dirty="0" err="1">
                <a:solidFill>
                  <a:srgbClr val="FFFFFF"/>
                </a:solidFill>
              </a:rPr>
              <a:t>perangkat</a:t>
            </a:r>
            <a:r>
              <a:rPr lang="en-ID" dirty="0">
                <a:solidFill>
                  <a:srgbClr val="FFFFFF"/>
                </a:solidFill>
              </a:rPr>
              <a:t> </a:t>
            </a:r>
            <a:r>
              <a:rPr lang="en-ID" dirty="0" err="1">
                <a:solidFill>
                  <a:srgbClr val="FFFFFF"/>
                </a:solidFill>
              </a:rPr>
              <a:t>lunak</a:t>
            </a:r>
            <a:r>
              <a:rPr lang="en-ID" dirty="0">
                <a:solidFill>
                  <a:srgbClr val="FFFFFF"/>
                </a:solidFill>
              </a:rPr>
              <a:t> </a:t>
            </a:r>
            <a:r>
              <a:rPr lang="en-ID" dirty="0" err="1">
                <a:solidFill>
                  <a:srgbClr val="FFFFFF"/>
                </a:solidFill>
              </a:rPr>
              <a:t>dengan</a:t>
            </a:r>
            <a:r>
              <a:rPr lang="en-ID" dirty="0">
                <a:solidFill>
                  <a:srgbClr val="FFFFFF"/>
                </a:solidFill>
              </a:rPr>
              <a:t> </a:t>
            </a:r>
            <a:r>
              <a:rPr lang="en-ID" dirty="0" err="1">
                <a:solidFill>
                  <a:srgbClr val="FFFFFF"/>
                </a:solidFill>
              </a:rPr>
              <a:t>cara</a:t>
            </a:r>
            <a:r>
              <a:rPr lang="en-ID" dirty="0">
                <a:solidFill>
                  <a:srgbClr val="FFFFFF"/>
                </a:solidFill>
              </a:rPr>
              <a:t> </a:t>
            </a:r>
            <a:r>
              <a:rPr lang="en-ID" dirty="0" err="1">
                <a:solidFill>
                  <a:srgbClr val="FFFFFF"/>
                </a:solidFill>
              </a:rPr>
              <a:t>menganalisa</a:t>
            </a:r>
            <a:r>
              <a:rPr lang="en-ID" dirty="0">
                <a:solidFill>
                  <a:srgbClr val="FFFFFF"/>
                </a:solidFill>
              </a:rPr>
              <a:t> dan </a:t>
            </a:r>
            <a:r>
              <a:rPr lang="en-ID" dirty="0" err="1">
                <a:solidFill>
                  <a:srgbClr val="FFFFFF"/>
                </a:solidFill>
              </a:rPr>
              <a:t>meneliti</a:t>
            </a:r>
            <a:r>
              <a:rPr lang="en-ID" dirty="0">
                <a:solidFill>
                  <a:srgbClr val="FFFFFF"/>
                </a:solidFill>
              </a:rPr>
              <a:t> </a:t>
            </a:r>
            <a:r>
              <a:rPr lang="en-ID" dirty="0" err="1">
                <a:solidFill>
                  <a:srgbClr val="FFFFFF"/>
                </a:solidFill>
              </a:rPr>
              <a:t>struktur</a:t>
            </a:r>
            <a:r>
              <a:rPr lang="en-ID" dirty="0">
                <a:solidFill>
                  <a:srgbClr val="FFFFFF"/>
                </a:solidFill>
              </a:rPr>
              <a:t> </a:t>
            </a:r>
            <a:r>
              <a:rPr lang="en-ID" i="1" dirty="0">
                <a:solidFill>
                  <a:srgbClr val="FFFFFF"/>
                </a:solidFill>
              </a:rPr>
              <a:t>internal</a:t>
            </a:r>
            <a:r>
              <a:rPr lang="en-ID" dirty="0">
                <a:solidFill>
                  <a:srgbClr val="FFFFFF"/>
                </a:solidFill>
              </a:rPr>
              <a:t> dan </a:t>
            </a:r>
            <a:r>
              <a:rPr lang="en-ID" dirty="0" err="1">
                <a:solidFill>
                  <a:srgbClr val="FFFFFF"/>
                </a:solidFill>
              </a:rPr>
              <a:t>kode</a:t>
            </a:r>
            <a:r>
              <a:rPr lang="en-ID" dirty="0">
                <a:solidFill>
                  <a:srgbClr val="FFFFFF"/>
                </a:solidFill>
              </a:rPr>
              <a:t> </a:t>
            </a:r>
            <a:r>
              <a:rPr lang="en-ID" dirty="0" err="1">
                <a:solidFill>
                  <a:srgbClr val="FFFFFF"/>
                </a:solidFill>
              </a:rPr>
              <a:t>dari</a:t>
            </a:r>
            <a:r>
              <a:rPr lang="en-ID" dirty="0">
                <a:solidFill>
                  <a:srgbClr val="FFFFFF"/>
                </a:solidFill>
              </a:rPr>
              <a:t> </a:t>
            </a:r>
            <a:r>
              <a:rPr lang="en-ID" dirty="0" err="1">
                <a:solidFill>
                  <a:srgbClr val="FFFFFF"/>
                </a:solidFill>
              </a:rPr>
              <a:t>perangkat</a:t>
            </a:r>
            <a:r>
              <a:rPr lang="en-ID" dirty="0">
                <a:solidFill>
                  <a:srgbClr val="FFFFFF"/>
                </a:solidFill>
              </a:rPr>
              <a:t> </a:t>
            </a:r>
            <a:r>
              <a:rPr lang="en-ID" dirty="0" err="1">
                <a:solidFill>
                  <a:srgbClr val="FFFFFF"/>
                </a:solidFill>
              </a:rPr>
              <a:t>lunak</a:t>
            </a:r>
            <a:r>
              <a:rPr lang="en-ID" dirty="0">
                <a:solidFill>
                  <a:srgbClr val="FFFFFF"/>
                </a:solidFill>
              </a:rPr>
              <a:t>. </a:t>
            </a:r>
            <a:r>
              <a:rPr lang="en-ID" dirty="0" err="1">
                <a:solidFill>
                  <a:schemeClr val="bg1"/>
                </a:solidFill>
              </a:rPr>
              <a:t>Untuk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melakukan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pengujian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ini</a:t>
            </a:r>
            <a:r>
              <a:rPr lang="en-ID" dirty="0">
                <a:solidFill>
                  <a:schemeClr val="bg1"/>
                </a:solidFill>
              </a:rPr>
              <a:t>, </a:t>
            </a:r>
            <a:r>
              <a:rPr lang="en-ID" dirty="0" err="1">
                <a:solidFill>
                  <a:schemeClr val="bg1"/>
                </a:solidFill>
              </a:rPr>
              <a:t>penguji</a:t>
            </a:r>
            <a:r>
              <a:rPr lang="en-ID" dirty="0">
                <a:solidFill>
                  <a:schemeClr val="bg1"/>
                </a:solidFill>
              </a:rPr>
              <a:t>/tester </a:t>
            </a:r>
            <a:r>
              <a:rPr lang="en-ID" dirty="0" err="1">
                <a:solidFill>
                  <a:schemeClr val="bg1"/>
                </a:solidFill>
              </a:rPr>
              <a:t>perlu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memiliki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kemampuan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dalam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memahami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kode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dari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suatu</a:t>
            </a:r>
            <a:r>
              <a:rPr lang="en-ID" dirty="0">
                <a:solidFill>
                  <a:schemeClr val="bg1"/>
                </a:solidFill>
              </a:rPr>
              <a:t> program </a:t>
            </a:r>
            <a:r>
              <a:rPr lang="en-ID" dirty="0" err="1">
                <a:solidFill>
                  <a:schemeClr val="bg1"/>
                </a:solidFill>
              </a:rPr>
              <a:t>sehingga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pengujian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ini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tidak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bisa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dilakukan</a:t>
            </a:r>
            <a:r>
              <a:rPr lang="en-ID" dirty="0">
                <a:solidFill>
                  <a:schemeClr val="bg1"/>
                </a:solidFill>
              </a:rPr>
              <a:t> oleh </a:t>
            </a:r>
            <a:r>
              <a:rPr lang="en-ID" dirty="0" err="1">
                <a:solidFill>
                  <a:schemeClr val="bg1"/>
                </a:solidFill>
              </a:rPr>
              <a:t>sembarang</a:t>
            </a:r>
            <a:r>
              <a:rPr lang="en-ID" dirty="0">
                <a:solidFill>
                  <a:schemeClr val="bg1"/>
                </a:solidFill>
              </a:rPr>
              <a:t> orang.</a:t>
            </a:r>
            <a:endParaRPr dirty="0">
              <a:solidFill>
                <a:schemeClr val="bg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516" name="Google Shape;516;p5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D" i="1" dirty="0"/>
              <a:t>White Box Testing</a:t>
            </a:r>
            <a:endParaRPr lang="en-ID" dirty="0"/>
          </a:p>
        </p:txBody>
      </p:sp>
      <p:sp>
        <p:nvSpPr>
          <p:cNvPr id="517" name="Google Shape;517;p54"/>
          <p:cNvSpPr txBox="1"/>
          <p:nvPr/>
        </p:nvSpPr>
        <p:spPr>
          <a:xfrm>
            <a:off x="713225" y="1410525"/>
            <a:ext cx="48348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1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</p:spTree>
    <p:extLst>
      <p:ext uri="{BB962C8B-B14F-4D97-AF65-F5344CB8AC3E}">
        <p14:creationId xmlns:p14="http://schemas.microsoft.com/office/powerpoint/2010/main" val="975138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6" name="Google Shape;396;p46"/>
          <p:cNvGraphicFramePr/>
          <p:nvPr>
            <p:extLst>
              <p:ext uri="{D42A27DB-BD31-4B8C-83A1-F6EECF244321}">
                <p14:modId xmlns:p14="http://schemas.microsoft.com/office/powerpoint/2010/main" val="385876032"/>
              </p:ext>
            </p:extLst>
          </p:nvPr>
        </p:nvGraphicFramePr>
        <p:xfrm>
          <a:off x="644525" y="1336283"/>
          <a:ext cx="7489450" cy="3245950"/>
        </p:xfrm>
        <a:graphic>
          <a:graphicData uri="http://schemas.openxmlformats.org/drawingml/2006/table">
            <a:tbl>
              <a:tblPr>
                <a:noFill/>
                <a:tableStyleId>{B34A2155-C67E-4621-AEB3-3E2C3A11888E}</a:tableStyleId>
              </a:tblPr>
              <a:tblGrid>
                <a:gridCol w="1784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5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500">
                <a:tc>
                  <a:txBody>
                    <a:bodyPr/>
                    <a:lstStyle/>
                    <a:p>
                      <a:r>
                        <a:rPr lang="en-ID" sz="1000" b="0" i="1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Basis path testing</a:t>
                      </a:r>
                      <a:endParaRPr lang="en-ID" sz="1000" b="0" i="0" u="none" strike="noStrike" cap="none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Teknik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bertujuan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untuk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mengukur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kompleksitas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kode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program dan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mendefinisikan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alur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yang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dieksekusi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sz="500" dirty="0">
                        <a:solidFill>
                          <a:schemeClr val="bg1"/>
                        </a:solidFill>
                        <a:latin typeface="Advent Pro Medium"/>
                        <a:ea typeface="Advent Pro Medium"/>
                        <a:cs typeface="Advent Pro Medium"/>
                        <a:sym typeface="Advent Pr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r>
                        <a:rPr lang="en-ID" sz="1000" b="0" i="1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Branch coverage</a:t>
                      </a:r>
                      <a:endParaRPr lang="en-ID" sz="1000" b="0" i="0" u="none" strike="noStrike" cap="none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Pengujian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ini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dirancang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agar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setiap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ID" sz="1000" b="0" i="1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branch code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diuji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setidaknya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satu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kali.</a:t>
                      </a:r>
                      <a:endParaRPr sz="500" dirty="0">
                        <a:solidFill>
                          <a:schemeClr val="bg1"/>
                        </a:solidFill>
                        <a:latin typeface="Advent Pro Medium"/>
                        <a:ea typeface="Advent Pro Medium"/>
                        <a:cs typeface="Advent Pro Medium"/>
                        <a:sym typeface="Advent Pr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r>
                        <a:rPr lang="en-ID" sz="1000" b="0" i="1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Condition coverage</a:t>
                      </a:r>
                      <a:endParaRPr lang="en-ID" sz="1000" b="0" i="0" u="none" strike="noStrike" cap="none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tujuannya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untuk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menguji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seluruh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kode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agar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menghasilkan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nilai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TRUE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atau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FALSE.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Dengan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begitu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tester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dapat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memastikan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perangkat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lunak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dapat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bekerja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dan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mengeluarkan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ID" sz="1000" b="0" i="1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output 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sesuai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dengan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ID" sz="1000" b="0" i="1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input 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dari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pengguna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sz="500" dirty="0">
                        <a:solidFill>
                          <a:schemeClr val="bg1"/>
                        </a:solidFill>
                        <a:latin typeface="Advent Pro Medium"/>
                        <a:ea typeface="Advent Pro Medium"/>
                        <a:cs typeface="Advent Pro Medium"/>
                        <a:sym typeface="Advent Pr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r>
                        <a:rPr lang="en-ID" sz="1000" b="0" i="1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Loop testing</a:t>
                      </a:r>
                      <a:endParaRPr lang="en-ID" sz="1000" b="0" i="0" u="none" strike="noStrike" cap="none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Pengujian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ini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yang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wajib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dilakukan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untuk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menguji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berbagai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ID" sz="1000" b="0" i="1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perulangan</a:t>
                      </a:r>
                      <a:r>
                        <a:rPr lang="en-ID" sz="1000" b="0" i="1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/looping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yang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ada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dalam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program,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seperti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r>
                        <a:rPr lang="en-ID" sz="1000" b="0" i="1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do-while, for, 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dan </a:t>
                      </a:r>
                      <a:r>
                        <a:rPr lang="en-ID" sz="1000" b="0" i="1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while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sz="500" dirty="0">
                        <a:solidFill>
                          <a:schemeClr val="bg1"/>
                        </a:solidFill>
                        <a:latin typeface="Advent Pro Medium"/>
                        <a:ea typeface="Advent Pro Medium"/>
                        <a:cs typeface="Advent Pro Medium"/>
                        <a:sym typeface="Advent Pr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r>
                        <a:rPr lang="en-ID" sz="1000" b="0" i="1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Multiple condition coverage</a:t>
                      </a:r>
                      <a:endParaRPr lang="en-ID" sz="1000" b="0" i="0" u="none" strike="noStrike" cap="none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 dirty="0">
                          <a:solidFill>
                            <a:schemeClr val="bg1"/>
                          </a:solidFill>
                          <a:latin typeface="Advent Pro Medium"/>
                          <a:ea typeface="Advent Pro Medium"/>
                          <a:cs typeface="Advent Pro Medium"/>
                          <a:sym typeface="Advent Pro Medium"/>
                        </a:rPr>
                        <a:t>T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Teknik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ini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dilakukan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untuk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menguji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seluruh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kombinasi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dari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kode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yang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mungkin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digunakan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dalam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berbagai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kondisi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Seluruh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kombinasi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harus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diuji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minimal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satu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kali,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tujuannya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untuk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memastikan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perangkat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lunak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agar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berjalan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dengan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baik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sz="500" dirty="0">
                        <a:solidFill>
                          <a:schemeClr val="bg1"/>
                        </a:solidFill>
                        <a:latin typeface="Advent Pro Medium"/>
                        <a:ea typeface="Advent Pro Medium"/>
                        <a:cs typeface="Advent Pro Medium"/>
                        <a:sym typeface="Advent Pr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r>
                        <a:rPr lang="en-ID" sz="1000" b="0" i="1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Statement coverage</a:t>
                      </a:r>
                      <a:endParaRPr lang="en-ID" sz="1000" b="0" i="0" u="none" strike="noStrike" cap="none" dirty="0">
                        <a:solidFill>
                          <a:schemeClr val="bg1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500" dirty="0">
                          <a:solidFill>
                            <a:schemeClr val="bg1"/>
                          </a:solidFill>
                          <a:latin typeface="Advent Pro Medium"/>
                          <a:ea typeface="Advent Pro Medium"/>
                          <a:cs typeface="Advent Pro Medium"/>
                          <a:sym typeface="Advent Pro Medium"/>
                        </a:rPr>
                        <a:t>Y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Teknik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ini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dilakukan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minimal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satu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kali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untuk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menguji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setiap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statement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dalam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perangkat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lunak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Dengan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pengujian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ini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kamu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dapat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mengetahui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kode-kode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yang error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sehingga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dapat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segera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1000" b="0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memperbaikinya</a:t>
                      </a:r>
                      <a:r>
                        <a:rPr lang="en-ID" sz="10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sz="500" dirty="0">
                        <a:solidFill>
                          <a:schemeClr val="bg1"/>
                        </a:solidFill>
                        <a:latin typeface="Advent Pro Medium"/>
                        <a:ea typeface="Advent Pro Medium"/>
                        <a:cs typeface="Advent Pro Medium"/>
                        <a:sym typeface="Advent Pro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8ECDB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97" name="Google Shape;397;p46"/>
          <p:cNvSpPr txBox="1"/>
          <p:nvPr/>
        </p:nvSpPr>
        <p:spPr>
          <a:xfrm>
            <a:off x="720000" y="1322148"/>
            <a:ext cx="77040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400" name="Google Shape;400;p46"/>
          <p:cNvSpPr txBox="1">
            <a:spLocks noGrp="1"/>
          </p:cNvSpPr>
          <p:nvPr>
            <p:ph type="title"/>
          </p:nvPr>
        </p:nvSpPr>
        <p:spPr>
          <a:xfrm>
            <a:off x="713250" y="5427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Teknik-Teknik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digunakan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3"/>
          <p:cNvSpPr txBox="1">
            <a:spLocks noGrp="1"/>
          </p:cNvSpPr>
          <p:nvPr>
            <p:ph type="body" idx="1"/>
          </p:nvPr>
        </p:nvSpPr>
        <p:spPr>
          <a:xfrm>
            <a:off x="373434" y="1403698"/>
            <a:ext cx="4253700" cy="27700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Kelebihan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r>
              <a:rPr lang="en-ID" dirty="0" err="1"/>
              <a:t>Meningkatkan</a:t>
            </a:r>
            <a:r>
              <a:rPr lang="en-ID" dirty="0"/>
              <a:t> </a:t>
            </a:r>
            <a:r>
              <a:rPr lang="en-ID" dirty="0" err="1"/>
              <a:t>ketelitian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mengimplementasikan</a:t>
            </a:r>
            <a:r>
              <a:rPr lang="en-ID" dirty="0"/>
              <a:t> </a:t>
            </a:r>
            <a:r>
              <a:rPr lang="en-ID" dirty="0" err="1"/>
              <a:t>perangkat</a:t>
            </a:r>
            <a:r>
              <a:rPr lang="en-ID" dirty="0"/>
              <a:t> </a:t>
            </a:r>
            <a:r>
              <a:rPr lang="en-ID" dirty="0" err="1"/>
              <a:t>lunak</a:t>
            </a:r>
            <a:r>
              <a:rPr lang="en-ID" dirty="0"/>
              <a:t>.</a:t>
            </a:r>
          </a:p>
          <a:p>
            <a:r>
              <a:rPr lang="en-ID" dirty="0" err="1"/>
              <a:t>Memudahkan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menemukan</a:t>
            </a:r>
            <a:r>
              <a:rPr lang="en-ID" dirty="0"/>
              <a:t> </a:t>
            </a:r>
            <a:r>
              <a:rPr lang="en-ID" dirty="0" err="1"/>
              <a:t>kesalahan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 </a:t>
            </a:r>
            <a:r>
              <a:rPr lang="en-ID" i="1" dirty="0"/>
              <a:t>bug</a:t>
            </a:r>
            <a:r>
              <a:rPr lang="en-ID" dirty="0"/>
              <a:t> 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perangkat</a:t>
            </a:r>
            <a:r>
              <a:rPr lang="en-ID" dirty="0"/>
              <a:t> </a:t>
            </a:r>
            <a:r>
              <a:rPr lang="en-ID" dirty="0" err="1"/>
              <a:t>lunak</a:t>
            </a:r>
            <a:r>
              <a:rPr lang="en-ID" dirty="0"/>
              <a:t> yang </a:t>
            </a:r>
            <a:r>
              <a:rPr lang="en-ID" dirty="0" err="1"/>
              <a:t>sebelumnya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terlihat</a:t>
            </a:r>
            <a:r>
              <a:rPr lang="en-ID" dirty="0"/>
              <a:t>.</a:t>
            </a:r>
          </a:p>
          <a:p>
            <a:r>
              <a:rPr lang="en-ID" dirty="0" err="1"/>
              <a:t>Memudahkan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menyeluruh</a:t>
            </a:r>
            <a:r>
              <a:rPr lang="en-ID" dirty="0"/>
              <a:t>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memperkecil</a:t>
            </a:r>
            <a:r>
              <a:rPr lang="en-ID" dirty="0"/>
              <a:t> </a:t>
            </a:r>
            <a:r>
              <a:rPr lang="en-ID" dirty="0" err="1"/>
              <a:t>kemungkinan</a:t>
            </a:r>
            <a:r>
              <a:rPr lang="en-ID" dirty="0"/>
              <a:t> </a:t>
            </a:r>
            <a:r>
              <a:rPr lang="en-ID" dirty="0" err="1"/>
              <a:t>terjadinya</a:t>
            </a:r>
            <a:r>
              <a:rPr lang="en-ID" dirty="0"/>
              <a:t> error pada </a:t>
            </a:r>
            <a:r>
              <a:rPr lang="en-ID" dirty="0" err="1"/>
              <a:t>kode</a:t>
            </a:r>
            <a:r>
              <a:rPr lang="en-ID" dirty="0"/>
              <a:t>.</a:t>
            </a:r>
          </a:p>
          <a:p>
            <a:r>
              <a:rPr lang="en-ID" dirty="0" err="1"/>
              <a:t>Meminimalisir</a:t>
            </a:r>
            <a:r>
              <a:rPr lang="en-ID" dirty="0"/>
              <a:t> error </a:t>
            </a:r>
            <a:r>
              <a:rPr lang="en-ID" dirty="0" err="1"/>
              <a:t>atau</a:t>
            </a:r>
            <a:r>
              <a:rPr lang="en-ID" dirty="0"/>
              <a:t> bug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sebelum</a:t>
            </a:r>
            <a:r>
              <a:rPr lang="en-ID" dirty="0"/>
              <a:t> </a:t>
            </a:r>
            <a:r>
              <a:rPr lang="en-ID" dirty="0" err="1"/>
              <a:t>perangkat</a:t>
            </a:r>
            <a:r>
              <a:rPr lang="en-ID" dirty="0"/>
              <a:t> </a:t>
            </a:r>
            <a:r>
              <a:rPr lang="en-ID" dirty="0" err="1"/>
              <a:t>lunak</a:t>
            </a:r>
            <a:r>
              <a:rPr lang="en-ID" dirty="0"/>
              <a:t> </a:t>
            </a:r>
            <a:r>
              <a:rPr lang="en-ID" dirty="0" err="1"/>
              <a:t>diluncurkan</a:t>
            </a:r>
            <a:r>
              <a:rPr lang="en-ID" dirty="0"/>
              <a:t>.</a:t>
            </a:r>
          </a:p>
        </p:txBody>
      </p:sp>
      <p:sp>
        <p:nvSpPr>
          <p:cNvPr id="509" name="Google Shape;509;p5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</a:t>
            </a:r>
            <a:r>
              <a:rPr lang="en-ID" dirty="0"/>
              <a:t>ELEBIHAN DAN KEKURANGAN</a:t>
            </a:r>
            <a:endParaRPr dirty="0"/>
          </a:p>
        </p:txBody>
      </p:sp>
      <p:sp>
        <p:nvSpPr>
          <p:cNvPr id="7" name="Google Shape;508;p53">
            <a:extLst>
              <a:ext uri="{FF2B5EF4-FFF2-40B4-BE49-F238E27FC236}">
                <a16:creationId xmlns:a16="http://schemas.microsoft.com/office/drawing/2014/main" id="{4F0F2B82-96BC-42C1-94AB-77FFAB1FA913}"/>
              </a:ext>
            </a:extLst>
          </p:cNvPr>
          <p:cNvSpPr txBox="1">
            <a:spLocks/>
          </p:cNvSpPr>
          <p:nvPr/>
        </p:nvSpPr>
        <p:spPr>
          <a:xfrm>
            <a:off x="4627134" y="1387649"/>
            <a:ext cx="4253700" cy="2877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hivo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"/>
              <a:buChar char="●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"/>
              <a:buChar char="○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 Condensed"/>
              <a:buChar char="■"/>
              <a:defRPr sz="1400" b="0" i="0" u="none" strike="noStrike" cap="none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buFont typeface="Chivo"/>
              <a:buNone/>
            </a:pPr>
            <a:r>
              <a:rPr lang="en-US" dirty="0" err="1"/>
              <a:t>Kekurangan</a:t>
            </a:r>
            <a:endParaRPr lang="en-US" dirty="0"/>
          </a:p>
          <a:p>
            <a:pPr marL="0" indent="0">
              <a:buFont typeface="Chivo"/>
              <a:buNone/>
            </a:pPr>
            <a:endParaRPr lang="en-US" dirty="0"/>
          </a:p>
          <a:p>
            <a:r>
              <a:rPr lang="en-ID" dirty="0" err="1"/>
              <a:t>Menyusahkan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cukup</a:t>
            </a:r>
            <a:r>
              <a:rPr lang="en-ID" dirty="0"/>
              <a:t> </a:t>
            </a:r>
            <a:r>
              <a:rPr lang="en-ID" dirty="0" err="1"/>
              <a:t>kompleks</a:t>
            </a:r>
            <a:r>
              <a:rPr lang="en-ID" dirty="0"/>
              <a:t>.</a:t>
            </a:r>
          </a:p>
          <a:p>
            <a:r>
              <a:rPr lang="en-ID" dirty="0" err="1"/>
              <a:t>Memerlukan</a:t>
            </a:r>
            <a:r>
              <a:rPr lang="en-ID" dirty="0"/>
              <a:t> </a:t>
            </a:r>
            <a:r>
              <a:rPr lang="en-ID" dirty="0" err="1"/>
              <a:t>waktu</a:t>
            </a:r>
            <a:r>
              <a:rPr lang="en-ID" dirty="0"/>
              <a:t> </a:t>
            </a:r>
            <a:r>
              <a:rPr lang="en-ID" dirty="0" err="1"/>
              <a:t>kembali</a:t>
            </a:r>
            <a:r>
              <a:rPr lang="en-ID" dirty="0"/>
              <a:t> </a:t>
            </a:r>
            <a:r>
              <a:rPr lang="en-ID" dirty="0" err="1"/>
              <a:t>ketika</a:t>
            </a:r>
            <a:r>
              <a:rPr lang="en-ID" dirty="0"/>
              <a:t> </a:t>
            </a:r>
            <a:r>
              <a:rPr lang="en-ID" dirty="0" err="1"/>
              <a:t>menambahkan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mengganti</a:t>
            </a:r>
            <a:r>
              <a:rPr lang="en-ID" dirty="0"/>
              <a:t> </a:t>
            </a:r>
            <a:r>
              <a:rPr lang="en-ID" dirty="0" err="1"/>
              <a:t>kode</a:t>
            </a:r>
            <a:r>
              <a:rPr lang="en-ID" dirty="0"/>
              <a:t>,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kamu</a:t>
            </a:r>
            <a:r>
              <a:rPr lang="en-ID" dirty="0"/>
              <a:t> </a:t>
            </a:r>
            <a:r>
              <a:rPr lang="en-ID" dirty="0" err="1"/>
              <a:t>perlu</a:t>
            </a:r>
            <a:r>
              <a:rPr lang="en-ID" dirty="0"/>
              <a:t> </a:t>
            </a:r>
            <a:r>
              <a:rPr lang="en-ID" dirty="0" err="1"/>
              <a:t>menguji</a:t>
            </a:r>
            <a:r>
              <a:rPr lang="en-ID" dirty="0"/>
              <a:t> </a:t>
            </a:r>
            <a:r>
              <a:rPr lang="en-ID" dirty="0" err="1"/>
              <a:t>keseluruhan</a:t>
            </a:r>
            <a:r>
              <a:rPr lang="en-ID" dirty="0"/>
              <a:t> </a:t>
            </a:r>
            <a:r>
              <a:rPr lang="en-ID" dirty="0" err="1"/>
              <a:t>kode</a:t>
            </a:r>
            <a:r>
              <a:rPr lang="en-ID" dirty="0"/>
              <a:t> </a:t>
            </a:r>
            <a:r>
              <a:rPr lang="en-ID" dirty="0" err="1"/>
              <a:t>kembali</a:t>
            </a:r>
            <a:r>
              <a:rPr lang="en-ID" dirty="0"/>
              <a:t>.</a:t>
            </a:r>
          </a:p>
          <a:p>
            <a:r>
              <a:rPr lang="en-ID" dirty="0" err="1"/>
              <a:t>Memakan</a:t>
            </a:r>
            <a:r>
              <a:rPr lang="en-ID" dirty="0"/>
              <a:t> </a:t>
            </a:r>
            <a:r>
              <a:rPr lang="en-ID" dirty="0" err="1"/>
              <a:t>sumber</a:t>
            </a:r>
            <a:r>
              <a:rPr lang="en-ID" dirty="0"/>
              <a:t> </a:t>
            </a:r>
            <a:r>
              <a:rPr lang="en-ID" dirty="0" err="1"/>
              <a:t>daya</a:t>
            </a:r>
            <a:r>
              <a:rPr lang="en-ID" dirty="0"/>
              <a:t> yang </a:t>
            </a:r>
            <a:r>
              <a:rPr lang="en-ID" dirty="0" err="1"/>
              <a:t>banyak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 </a:t>
            </a:r>
            <a:r>
              <a:rPr lang="en-ID" i="1" dirty="0"/>
              <a:t>White-box testing</a:t>
            </a:r>
            <a:r>
              <a:rPr lang="en-ID" dirty="0"/>
              <a:t> </a:t>
            </a:r>
            <a:r>
              <a:rPr lang="en-ID" dirty="0" err="1"/>
              <a:t>termasuk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yang </a:t>
            </a:r>
            <a:r>
              <a:rPr lang="en-ID" dirty="0" err="1"/>
              <a:t>cukup</a:t>
            </a:r>
            <a:r>
              <a:rPr lang="en-ID" dirty="0"/>
              <a:t> mahal.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oftware Testing Company by Slidesgo">
  <a:themeElements>
    <a:clrScheme name="Simple Light">
      <a:dk1>
        <a:srgbClr val="FFFFFF"/>
      </a:dk1>
      <a:lt1>
        <a:srgbClr val="FFFFFF"/>
      </a:lt1>
      <a:dk2>
        <a:srgbClr val="000607"/>
      </a:dk2>
      <a:lt2>
        <a:srgbClr val="004651"/>
      </a:lt2>
      <a:accent1>
        <a:srgbClr val="00AB8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810</Words>
  <Application>Microsoft Office PowerPoint</Application>
  <PresentationFormat>On-screen Show (16:9)</PresentationFormat>
  <Paragraphs>123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Montserrat</vt:lpstr>
      <vt:lpstr>Times New Roman</vt:lpstr>
      <vt:lpstr>Proxima Nova</vt:lpstr>
      <vt:lpstr>Advent Pro</vt:lpstr>
      <vt:lpstr>Arial</vt:lpstr>
      <vt:lpstr>Advent Pro Medium</vt:lpstr>
      <vt:lpstr>Roboto Condensed</vt:lpstr>
      <vt:lpstr>Chivo</vt:lpstr>
      <vt:lpstr>Aldrich</vt:lpstr>
      <vt:lpstr>Software Testing Company by Slidesgo</vt:lpstr>
      <vt:lpstr>Slidesgo Final Pages</vt:lpstr>
      <vt:lpstr>TESTING DAN QA  PERANGKAT LUNAK</vt:lpstr>
      <vt:lpstr>Rizky Maolana Firdaus 201011400134</vt:lpstr>
      <vt:lpstr>Unit Test</vt:lpstr>
      <vt:lpstr>Contoh test case</vt:lpstr>
      <vt:lpstr>Contoh test case</vt:lpstr>
      <vt:lpstr>Contoh test case</vt:lpstr>
      <vt:lpstr>White Box Testing</vt:lpstr>
      <vt:lpstr>Teknik-Teknik yang dapat digunakan</vt:lpstr>
      <vt:lpstr>KELEBIHAN DAN KEKURANGAN</vt:lpstr>
      <vt:lpstr>Contoh implementasi whitebox</vt:lpstr>
      <vt:lpstr>Contoh implementasi </vt:lpstr>
      <vt:lpstr>CI/CD</vt:lpstr>
      <vt:lpstr>3 Manfaat CI/CD</vt:lpstr>
      <vt:lpstr>Tools CI/CD</vt:lpstr>
      <vt:lpstr>Langkah dalam konfigurasi CI/CD</vt:lpstr>
      <vt:lpstr>PowerPoint Presentation</vt:lpstr>
      <vt:lpstr>Referensi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DAN QA  PERANGKAT LUNAK</dc:title>
  <dc:creator>ASUS</dc:creator>
  <cp:lastModifiedBy>ASUS</cp:lastModifiedBy>
  <cp:revision>12</cp:revision>
  <dcterms:modified xsi:type="dcterms:W3CDTF">2023-10-28T18:19:24Z</dcterms:modified>
</cp:coreProperties>
</file>